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8.xml" ContentType="application/vnd.openxmlformats-officedocument.presentationml.tags+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1.xml" ContentType="application/vnd.openxmlformats-officedocument.presentationml.notesSlide+xml"/>
  <Override PartName="/ppt/tags/tag13.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notesMasterIdLst>
    <p:notesMasterId r:id="rId43"/>
  </p:notesMasterIdLst>
  <p:sldIdLst>
    <p:sldId id="256" r:id="rId3"/>
    <p:sldId id="257" r:id="rId4"/>
    <p:sldId id="259" r:id="rId5"/>
    <p:sldId id="280" r:id="rId6"/>
    <p:sldId id="319" r:id="rId7"/>
    <p:sldId id="258" r:id="rId8"/>
    <p:sldId id="297" r:id="rId9"/>
    <p:sldId id="260" r:id="rId10"/>
    <p:sldId id="298" r:id="rId11"/>
    <p:sldId id="299" r:id="rId12"/>
    <p:sldId id="343" r:id="rId13"/>
    <p:sldId id="261" r:id="rId14"/>
    <p:sldId id="267" r:id="rId15"/>
    <p:sldId id="344" r:id="rId16"/>
    <p:sldId id="345" r:id="rId17"/>
    <p:sldId id="346" r:id="rId18"/>
    <p:sldId id="347" r:id="rId19"/>
    <p:sldId id="272" r:id="rId20"/>
    <p:sldId id="294" r:id="rId21"/>
    <p:sldId id="296" r:id="rId22"/>
    <p:sldId id="349" r:id="rId23"/>
    <p:sldId id="315" r:id="rId24"/>
    <p:sldId id="350" r:id="rId25"/>
    <p:sldId id="351" r:id="rId26"/>
    <p:sldId id="317" r:id="rId27"/>
    <p:sldId id="352" r:id="rId28"/>
    <p:sldId id="353" r:id="rId29"/>
    <p:sldId id="354" r:id="rId30"/>
    <p:sldId id="355" r:id="rId31"/>
    <p:sldId id="318" r:id="rId32"/>
    <p:sldId id="358" r:id="rId33"/>
    <p:sldId id="359" r:id="rId34"/>
    <p:sldId id="365" r:id="rId35"/>
    <p:sldId id="300" r:id="rId36"/>
    <p:sldId id="360" r:id="rId37"/>
    <p:sldId id="281" r:id="rId38"/>
    <p:sldId id="362" r:id="rId39"/>
    <p:sldId id="262" r:id="rId40"/>
    <p:sldId id="364" r:id="rId41"/>
    <p:sldId id="320" r:id="rId42"/>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6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B78F"/>
    <a:srgbClr val="354964"/>
    <a:srgbClr val="FAF8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showGuides="1">
      <p:cViewPr varScale="1">
        <p:scale>
          <a:sx n="86" d="100"/>
          <a:sy n="86" d="100"/>
        </p:scale>
        <p:origin x="466" y="-610"/>
      </p:cViewPr>
      <p:guideLst>
        <p:guide orient="horz" pos="2160"/>
        <p:guide pos="36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F7CF36-A7E3-4B3D-BCFF-A16CD401AE99}" type="datetimeFigureOut">
              <a:rPr lang="zh-CN" altLang="en-US" smtClean="0"/>
              <a:t>2020/6/11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FB05E-007E-4D62-8608-900D70D7C37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5FB05E-007E-4D62-8608-900D70D7C37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29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31</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33</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34</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7</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36</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37</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19" name="Freeform: Shape 18"/>
          <p:cNvSpPr/>
          <p:nvPr userDrawn="1"/>
        </p:nvSpPr>
        <p:spPr>
          <a:xfrm>
            <a:off x="6589486" y="0"/>
            <a:ext cx="5602515" cy="6858000"/>
          </a:xfrm>
          <a:custGeom>
            <a:avLst/>
            <a:gdLst>
              <a:gd name="connsiteX0" fmla="*/ 1465057 w 5602515"/>
              <a:gd name="connsiteY0" fmla="*/ 0 h 6858000"/>
              <a:gd name="connsiteX1" fmla="*/ 3009900 w 5602515"/>
              <a:gd name="connsiteY1" fmla="*/ 0 h 6858000"/>
              <a:gd name="connsiteX2" fmla="*/ 4857750 w 5602515"/>
              <a:gd name="connsiteY2" fmla="*/ 0 h 6858000"/>
              <a:gd name="connsiteX3" fmla="*/ 5602515 w 5602515"/>
              <a:gd name="connsiteY3" fmla="*/ 0 h 6858000"/>
              <a:gd name="connsiteX4" fmla="*/ 5602515 w 5602515"/>
              <a:gd name="connsiteY4" fmla="*/ 6858000 h 6858000"/>
              <a:gd name="connsiteX5" fmla="*/ 4857750 w 5602515"/>
              <a:gd name="connsiteY5" fmla="*/ 6858000 h 6858000"/>
              <a:gd name="connsiteX6" fmla="*/ 3009900 w 5602515"/>
              <a:gd name="connsiteY6" fmla="*/ 6858000 h 6858000"/>
              <a:gd name="connsiteX7" fmla="*/ 1465055 w 5602515"/>
              <a:gd name="connsiteY7" fmla="*/ 6858000 h 6858000"/>
              <a:gd name="connsiteX8" fmla="*/ 1357463 w 5602515"/>
              <a:gd name="connsiteY8" fmla="*/ 6756875 h 6858000"/>
              <a:gd name="connsiteX9" fmla="*/ 0 w 5602515"/>
              <a:gd name="connsiteY9" fmla="*/ 3429001 h 6858000"/>
              <a:gd name="connsiteX10" fmla="*/ 1357463 w 5602515"/>
              <a:gd name="connsiteY10" fmla="*/ 101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02515" h="6858000">
                <a:moveTo>
                  <a:pt x="1465057" y="0"/>
                </a:moveTo>
                <a:lnTo>
                  <a:pt x="3009900" y="0"/>
                </a:lnTo>
                <a:lnTo>
                  <a:pt x="4857750" y="0"/>
                </a:lnTo>
                <a:lnTo>
                  <a:pt x="5602515" y="0"/>
                </a:lnTo>
                <a:lnTo>
                  <a:pt x="5602515" y="6858000"/>
                </a:lnTo>
                <a:lnTo>
                  <a:pt x="4857750" y="6858000"/>
                </a:lnTo>
                <a:lnTo>
                  <a:pt x="3009900" y="6858000"/>
                </a:lnTo>
                <a:lnTo>
                  <a:pt x="1465055" y="6858000"/>
                </a:lnTo>
                <a:lnTo>
                  <a:pt x="1357463" y="6756875"/>
                </a:lnTo>
                <a:cubicBezTo>
                  <a:pt x="523545" y="5934467"/>
                  <a:pt x="0" y="4748075"/>
                  <a:pt x="0" y="3429001"/>
                </a:cubicBezTo>
                <a:cubicBezTo>
                  <a:pt x="0" y="2109928"/>
                  <a:pt x="523545" y="923535"/>
                  <a:pt x="1357463" y="101128"/>
                </a:cubicBezTo>
                <a:close/>
              </a:path>
            </a:pathLst>
          </a:cu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p:cNvSpPr>
            <a:spLocks noGrp="1"/>
          </p:cNvSpPr>
          <p:nvPr>
            <p:ph type="pic" sz="quarter" idx="10" hasCustomPrompt="1"/>
          </p:nvPr>
        </p:nvSpPr>
        <p:spPr>
          <a:xfrm>
            <a:off x="6779986" y="0"/>
            <a:ext cx="5412015" cy="6858000"/>
          </a:xfrm>
          <a:custGeom>
            <a:avLst/>
            <a:gdLst>
              <a:gd name="connsiteX0" fmla="*/ 2388418 w 5412015"/>
              <a:gd name="connsiteY0" fmla="*/ 0 h 6858000"/>
              <a:gd name="connsiteX1" fmla="*/ 2781300 w 5412015"/>
              <a:gd name="connsiteY1" fmla="*/ 0 h 6858000"/>
              <a:gd name="connsiteX2" fmla="*/ 4667250 w 5412015"/>
              <a:gd name="connsiteY2" fmla="*/ 0 h 6858000"/>
              <a:gd name="connsiteX3" fmla="*/ 5412015 w 5412015"/>
              <a:gd name="connsiteY3" fmla="*/ 0 h 6858000"/>
              <a:gd name="connsiteX4" fmla="*/ 5412015 w 5412015"/>
              <a:gd name="connsiteY4" fmla="*/ 6858000 h 6858000"/>
              <a:gd name="connsiteX5" fmla="*/ 4667250 w 5412015"/>
              <a:gd name="connsiteY5" fmla="*/ 6858000 h 6858000"/>
              <a:gd name="connsiteX6" fmla="*/ 2781300 w 5412015"/>
              <a:gd name="connsiteY6" fmla="*/ 6858000 h 6858000"/>
              <a:gd name="connsiteX7" fmla="*/ 2388413 w 5412015"/>
              <a:gd name="connsiteY7" fmla="*/ 6858000 h 6858000"/>
              <a:gd name="connsiteX8" fmla="*/ 2232020 w 5412015"/>
              <a:gd name="connsiteY8" fmla="*/ 6796336 h 6858000"/>
              <a:gd name="connsiteX9" fmla="*/ 0 w 5412015"/>
              <a:gd name="connsiteY9" fmla="*/ 3429001 h 6858000"/>
              <a:gd name="connsiteX10" fmla="*/ 2232020 w 5412015"/>
              <a:gd name="connsiteY10" fmla="*/ 6166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2015" h="6858000">
                <a:moveTo>
                  <a:pt x="2388418" y="0"/>
                </a:moveTo>
                <a:lnTo>
                  <a:pt x="2781300" y="0"/>
                </a:lnTo>
                <a:lnTo>
                  <a:pt x="4667250" y="0"/>
                </a:lnTo>
                <a:lnTo>
                  <a:pt x="5412015" y="0"/>
                </a:lnTo>
                <a:lnTo>
                  <a:pt x="5412015" y="6858000"/>
                </a:lnTo>
                <a:lnTo>
                  <a:pt x="4667250" y="6858000"/>
                </a:lnTo>
                <a:lnTo>
                  <a:pt x="2781300" y="6858000"/>
                </a:lnTo>
                <a:lnTo>
                  <a:pt x="2388413" y="6858000"/>
                </a:lnTo>
                <a:lnTo>
                  <a:pt x="2232020" y="6796336"/>
                </a:lnTo>
                <a:cubicBezTo>
                  <a:pt x="920355" y="6241549"/>
                  <a:pt x="0" y="4942756"/>
                  <a:pt x="0" y="3429001"/>
                </a:cubicBezTo>
                <a:cubicBezTo>
                  <a:pt x="0" y="1915247"/>
                  <a:pt x="920355" y="616453"/>
                  <a:pt x="2232020" y="61666"/>
                </a:cubicBezTo>
                <a:close/>
              </a:path>
            </a:pathLst>
          </a:custGeom>
          <a:noFill/>
          <a:effectLst>
            <a:outerShdw blurRad="381000" dist="114300" dir="5400000" sx="98000" sy="98000" algn="t"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1+#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986222" y="1076380"/>
            <a:ext cx="5431034" cy="5044105"/>
          </a:xfrm>
          <a:custGeom>
            <a:avLst/>
            <a:gdLst>
              <a:gd name="connsiteX0" fmla="*/ 2794312 w 5431034"/>
              <a:gd name="connsiteY0" fmla="*/ 19 h 5044105"/>
              <a:gd name="connsiteX1" fmla="*/ 3504863 w 5431034"/>
              <a:gd name="connsiteY1" fmla="*/ 74662 h 5044105"/>
              <a:gd name="connsiteX2" fmla="*/ 4513635 w 5431034"/>
              <a:gd name="connsiteY2" fmla="*/ 628663 h 5044105"/>
              <a:gd name="connsiteX3" fmla="*/ 4845564 w 5431034"/>
              <a:gd name="connsiteY3" fmla="*/ 1561069 h 5044105"/>
              <a:gd name="connsiteX4" fmla="*/ 4786433 w 5431034"/>
              <a:gd name="connsiteY4" fmla="*/ 1659014 h 5044105"/>
              <a:gd name="connsiteX5" fmla="*/ 4949691 w 5431034"/>
              <a:gd name="connsiteY5" fmla="*/ 1667814 h 5044105"/>
              <a:gd name="connsiteX6" fmla="*/ 5074725 w 5431034"/>
              <a:gd name="connsiteY6" fmla="*/ 1828072 h 5044105"/>
              <a:gd name="connsiteX7" fmla="*/ 5207428 w 5431034"/>
              <a:gd name="connsiteY7" fmla="*/ 2078228 h 5044105"/>
              <a:gd name="connsiteX8" fmla="*/ 5028491 w 5431034"/>
              <a:gd name="connsiteY8" fmla="*/ 2280526 h 5044105"/>
              <a:gd name="connsiteX9" fmla="*/ 4910868 w 5431034"/>
              <a:gd name="connsiteY9" fmla="*/ 2331747 h 5044105"/>
              <a:gd name="connsiteX10" fmla="*/ 5007947 w 5431034"/>
              <a:gd name="connsiteY10" fmla="*/ 2522483 h 5044105"/>
              <a:gd name="connsiteX11" fmla="*/ 4985801 w 5431034"/>
              <a:gd name="connsiteY11" fmla="*/ 2623655 h 5044105"/>
              <a:gd name="connsiteX12" fmla="*/ 5429006 w 5431034"/>
              <a:gd name="connsiteY12" fmla="*/ 3493404 h 5044105"/>
              <a:gd name="connsiteX13" fmla="*/ 5064624 w 5431034"/>
              <a:gd name="connsiteY13" fmla="*/ 3922730 h 5044105"/>
              <a:gd name="connsiteX14" fmla="*/ 4247892 w 5431034"/>
              <a:gd name="connsiteY14" fmla="*/ 4355037 h 5044105"/>
              <a:gd name="connsiteX15" fmla="*/ 3261813 w 5431034"/>
              <a:gd name="connsiteY15" fmla="*/ 4645529 h 5044105"/>
              <a:gd name="connsiteX16" fmla="*/ 2750170 w 5431034"/>
              <a:gd name="connsiteY16" fmla="*/ 4782623 h 5044105"/>
              <a:gd name="connsiteX17" fmla="*/ 2305870 w 5431034"/>
              <a:gd name="connsiteY17" fmla="*/ 4852412 h 5044105"/>
              <a:gd name="connsiteX18" fmla="*/ 757704 w 5431034"/>
              <a:gd name="connsiteY18" fmla="*/ 4797620 h 5044105"/>
              <a:gd name="connsiteX19" fmla="*/ 624376 w 5431034"/>
              <a:gd name="connsiteY19" fmla="*/ 3871113 h 5044105"/>
              <a:gd name="connsiteX20" fmla="*/ 641938 w 5431034"/>
              <a:gd name="connsiteY20" fmla="*/ 3863123 h 5044105"/>
              <a:gd name="connsiteX21" fmla="*/ 683007 w 5431034"/>
              <a:gd name="connsiteY21" fmla="*/ 3697768 h 5044105"/>
              <a:gd name="connsiteX22" fmla="*/ 608276 w 5431034"/>
              <a:gd name="connsiteY22" fmla="*/ 3737496 h 5044105"/>
              <a:gd name="connsiteX23" fmla="*/ 394416 w 5431034"/>
              <a:gd name="connsiteY23" fmla="*/ 3784948 h 5044105"/>
              <a:gd name="connsiteX24" fmla="*/ 99996 w 5431034"/>
              <a:gd name="connsiteY24" fmla="*/ 3617532 h 5044105"/>
              <a:gd name="connsiteX25" fmla="*/ 75426 w 5431034"/>
              <a:gd name="connsiteY25" fmla="*/ 3574855 h 5044105"/>
              <a:gd name="connsiteX26" fmla="*/ 188223 w 5431034"/>
              <a:gd name="connsiteY26" fmla="*/ 3419836 h 5044105"/>
              <a:gd name="connsiteX27" fmla="*/ 195050 w 5431034"/>
              <a:gd name="connsiteY27" fmla="*/ 3322769 h 5044105"/>
              <a:gd name="connsiteX28" fmla="*/ 105420 w 5431034"/>
              <a:gd name="connsiteY28" fmla="*/ 3208854 h 5044105"/>
              <a:gd name="connsiteX29" fmla="*/ 310008 w 5431034"/>
              <a:gd name="connsiteY29" fmla="*/ 2930718 h 5044105"/>
              <a:gd name="connsiteX30" fmla="*/ 157021 w 5431034"/>
              <a:gd name="connsiteY30" fmla="*/ 2800939 h 5044105"/>
              <a:gd name="connsiteX31" fmla="*/ 153957 w 5431034"/>
              <a:gd name="connsiteY31" fmla="*/ 2801760 h 5044105"/>
              <a:gd name="connsiteX32" fmla="*/ 147610 w 5431034"/>
              <a:gd name="connsiteY32" fmla="*/ 2790325 h 5044105"/>
              <a:gd name="connsiteX33" fmla="*/ 54150 w 5431034"/>
              <a:gd name="connsiteY33" fmla="*/ 1718489 h 5044105"/>
              <a:gd name="connsiteX34" fmla="*/ 781850 w 5431034"/>
              <a:gd name="connsiteY34" fmla="*/ 659792 h 5044105"/>
              <a:gd name="connsiteX35" fmla="*/ 2794312 w 5431034"/>
              <a:gd name="connsiteY35" fmla="*/ 19 h 504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31034" h="5044105">
                <a:moveTo>
                  <a:pt x="2794312" y="19"/>
                </a:moveTo>
                <a:cubicBezTo>
                  <a:pt x="3033351" y="-762"/>
                  <a:pt x="3272034" y="23748"/>
                  <a:pt x="3504863" y="74662"/>
                </a:cubicBezTo>
                <a:cubicBezTo>
                  <a:pt x="3888671" y="159013"/>
                  <a:pt x="4247049" y="332279"/>
                  <a:pt x="4513635" y="628663"/>
                </a:cubicBezTo>
                <a:cubicBezTo>
                  <a:pt x="4719867" y="859118"/>
                  <a:pt x="5005557" y="1239053"/>
                  <a:pt x="4845564" y="1561069"/>
                </a:cubicBezTo>
                <a:cubicBezTo>
                  <a:pt x="4828444" y="1595213"/>
                  <a:pt x="4810502" y="1626293"/>
                  <a:pt x="4786433" y="1659014"/>
                </a:cubicBezTo>
                <a:cubicBezTo>
                  <a:pt x="4834631" y="1642816"/>
                  <a:pt x="4889999" y="1641116"/>
                  <a:pt x="4949691" y="1667814"/>
                </a:cubicBezTo>
                <a:cubicBezTo>
                  <a:pt x="5021039" y="1701242"/>
                  <a:pt x="5041344" y="1764767"/>
                  <a:pt x="5074725" y="1828072"/>
                </a:cubicBezTo>
                <a:cubicBezTo>
                  <a:pt x="5116696" y="1898927"/>
                  <a:pt x="5191388" y="1993856"/>
                  <a:pt x="5207428" y="2078228"/>
                </a:cubicBezTo>
                <a:cubicBezTo>
                  <a:pt x="5230036" y="2187113"/>
                  <a:pt x="5110992" y="2245283"/>
                  <a:pt x="5028491" y="2280526"/>
                </a:cubicBezTo>
                <a:cubicBezTo>
                  <a:pt x="4988062" y="2301211"/>
                  <a:pt x="4907804" y="2332568"/>
                  <a:pt x="4910868" y="2331747"/>
                </a:cubicBezTo>
                <a:cubicBezTo>
                  <a:pt x="4900095" y="2377326"/>
                  <a:pt x="4998475" y="2462624"/>
                  <a:pt x="5007947" y="2522483"/>
                </a:cubicBezTo>
                <a:cubicBezTo>
                  <a:pt x="5013314" y="2567022"/>
                  <a:pt x="5005385" y="2598703"/>
                  <a:pt x="4985801" y="2623655"/>
                </a:cubicBezTo>
                <a:cubicBezTo>
                  <a:pt x="5309475" y="2655154"/>
                  <a:pt x="5449930" y="3228356"/>
                  <a:pt x="5429006" y="3493404"/>
                </a:cubicBezTo>
                <a:cubicBezTo>
                  <a:pt x="5408462" y="3735361"/>
                  <a:pt x="5267591" y="3822368"/>
                  <a:pt x="5064624" y="3922730"/>
                </a:cubicBezTo>
                <a:cubicBezTo>
                  <a:pt x="4789990" y="4061999"/>
                  <a:pt x="4529695" y="4230268"/>
                  <a:pt x="4247892" y="4355037"/>
                </a:cubicBezTo>
                <a:cubicBezTo>
                  <a:pt x="3927082" y="4493543"/>
                  <a:pt x="3591654" y="4540728"/>
                  <a:pt x="3261813" y="4645529"/>
                </a:cubicBezTo>
                <a:cubicBezTo>
                  <a:pt x="3092707" y="4700693"/>
                  <a:pt x="2927486" y="4758100"/>
                  <a:pt x="2750170" y="4782623"/>
                </a:cubicBezTo>
                <a:cubicBezTo>
                  <a:pt x="2602070" y="4805886"/>
                  <a:pt x="2453749" y="4816072"/>
                  <a:pt x="2305870" y="4852412"/>
                </a:cubicBezTo>
                <a:cubicBezTo>
                  <a:pt x="1835257" y="4958808"/>
                  <a:pt x="1119287" y="5252458"/>
                  <a:pt x="757704" y="4797620"/>
                </a:cubicBezTo>
                <a:cubicBezTo>
                  <a:pt x="603615" y="4602455"/>
                  <a:pt x="291151" y="4049070"/>
                  <a:pt x="624376" y="3871113"/>
                </a:cubicBezTo>
                <a:cubicBezTo>
                  <a:pt x="629683" y="3866407"/>
                  <a:pt x="635810" y="3864765"/>
                  <a:pt x="641938" y="3863123"/>
                </a:cubicBezTo>
                <a:cubicBezTo>
                  <a:pt x="639414" y="3804686"/>
                  <a:pt x="653851" y="3748273"/>
                  <a:pt x="683007" y="3697768"/>
                </a:cubicBezTo>
                <a:cubicBezTo>
                  <a:pt x="660139" y="3710463"/>
                  <a:pt x="635028" y="3727044"/>
                  <a:pt x="608276" y="3737496"/>
                </a:cubicBezTo>
                <a:cubicBezTo>
                  <a:pt x="542516" y="3761685"/>
                  <a:pt x="469808" y="3784451"/>
                  <a:pt x="394416" y="3784948"/>
                </a:cubicBezTo>
                <a:cubicBezTo>
                  <a:pt x="241389" y="3789826"/>
                  <a:pt x="220423" y="3687070"/>
                  <a:pt x="99996" y="3617532"/>
                </a:cubicBezTo>
                <a:cubicBezTo>
                  <a:pt x="84457" y="3608559"/>
                  <a:pt x="73404" y="3591817"/>
                  <a:pt x="75426" y="3574855"/>
                </a:cubicBezTo>
                <a:cubicBezTo>
                  <a:pt x="81873" y="3500878"/>
                  <a:pt x="154582" y="3478111"/>
                  <a:pt x="188223" y="3419836"/>
                </a:cubicBezTo>
                <a:cubicBezTo>
                  <a:pt x="238383" y="3337431"/>
                  <a:pt x="243370" y="3405060"/>
                  <a:pt x="195050" y="3322769"/>
                </a:cubicBezTo>
                <a:cubicBezTo>
                  <a:pt x="163311" y="3265592"/>
                  <a:pt x="124304" y="3279328"/>
                  <a:pt x="105420" y="3208854"/>
                </a:cubicBezTo>
                <a:cubicBezTo>
                  <a:pt x="65191" y="3058714"/>
                  <a:pt x="182753" y="2958248"/>
                  <a:pt x="310008" y="2930718"/>
                </a:cubicBezTo>
                <a:cubicBezTo>
                  <a:pt x="251737" y="2897071"/>
                  <a:pt x="197951" y="2855654"/>
                  <a:pt x="157021" y="2800939"/>
                </a:cubicBezTo>
                <a:cubicBezTo>
                  <a:pt x="157021" y="2800939"/>
                  <a:pt x="157021" y="2800939"/>
                  <a:pt x="153957" y="2801760"/>
                </a:cubicBezTo>
                <a:cubicBezTo>
                  <a:pt x="153136" y="2798696"/>
                  <a:pt x="148431" y="2793389"/>
                  <a:pt x="147610" y="2790325"/>
                </a:cubicBezTo>
                <a:cubicBezTo>
                  <a:pt x="-46048" y="2484252"/>
                  <a:pt x="-17155" y="2052865"/>
                  <a:pt x="54150" y="1718489"/>
                </a:cubicBezTo>
                <a:cubicBezTo>
                  <a:pt x="153508" y="1268221"/>
                  <a:pt x="417888" y="931371"/>
                  <a:pt x="781850" y="659792"/>
                </a:cubicBezTo>
                <a:cubicBezTo>
                  <a:pt x="1356883" y="232314"/>
                  <a:pt x="2077197" y="2361"/>
                  <a:pt x="2794312" y="19"/>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3_Title Slide">
    <p:bg>
      <p:bgPr>
        <a:solidFill>
          <a:srgbClr val="444C7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267200" y="0"/>
            <a:ext cx="7924800" cy="6858000"/>
          </a:xfrm>
          <a:custGeom>
            <a:avLst/>
            <a:gdLst>
              <a:gd name="connsiteX0" fmla="*/ 0 w 7924800"/>
              <a:gd name="connsiteY0" fmla="*/ 0 h 6858000"/>
              <a:gd name="connsiteX1" fmla="*/ 7924800 w 7924800"/>
              <a:gd name="connsiteY1" fmla="*/ 0 h 6858000"/>
              <a:gd name="connsiteX2" fmla="*/ 7924800 w 7924800"/>
              <a:gd name="connsiteY2" fmla="*/ 6858000 h 6858000"/>
              <a:gd name="connsiteX3" fmla="*/ 0 w 7924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924800" h="6858000">
                <a:moveTo>
                  <a:pt x="0" y="0"/>
                </a:moveTo>
                <a:lnTo>
                  <a:pt x="7924800" y="0"/>
                </a:lnTo>
                <a:lnTo>
                  <a:pt x="7924800" y="6858000"/>
                </a:lnTo>
                <a:lnTo>
                  <a:pt x="0" y="6858000"/>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567544" y="2496458"/>
            <a:ext cx="2714171" cy="3425372"/>
          </a:xfrm>
          <a:custGeom>
            <a:avLst/>
            <a:gdLst>
              <a:gd name="connsiteX0" fmla="*/ 263682 w 2714171"/>
              <a:gd name="connsiteY0" fmla="*/ 0 h 3425372"/>
              <a:gd name="connsiteX1" fmla="*/ 2450489 w 2714171"/>
              <a:gd name="connsiteY1" fmla="*/ 0 h 3425372"/>
              <a:gd name="connsiteX2" fmla="*/ 2714171 w 2714171"/>
              <a:gd name="connsiteY2" fmla="*/ 263682 h 3425372"/>
              <a:gd name="connsiteX3" fmla="*/ 2714171 w 2714171"/>
              <a:gd name="connsiteY3" fmla="*/ 3161690 h 3425372"/>
              <a:gd name="connsiteX4" fmla="*/ 2450489 w 2714171"/>
              <a:gd name="connsiteY4" fmla="*/ 3425372 h 3425372"/>
              <a:gd name="connsiteX5" fmla="*/ 263682 w 2714171"/>
              <a:gd name="connsiteY5" fmla="*/ 3425372 h 3425372"/>
              <a:gd name="connsiteX6" fmla="*/ 0 w 2714171"/>
              <a:gd name="connsiteY6" fmla="*/ 3161690 h 3425372"/>
              <a:gd name="connsiteX7" fmla="*/ 0 w 2714171"/>
              <a:gd name="connsiteY7" fmla="*/ 263682 h 3425372"/>
              <a:gd name="connsiteX8" fmla="*/ 263682 w 2714171"/>
              <a:gd name="connsiteY8" fmla="*/ 0 h 34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171" h="3425372">
                <a:moveTo>
                  <a:pt x="263682" y="0"/>
                </a:moveTo>
                <a:lnTo>
                  <a:pt x="2450489" y="0"/>
                </a:lnTo>
                <a:cubicBezTo>
                  <a:pt x="2596117" y="0"/>
                  <a:pt x="2714171" y="118054"/>
                  <a:pt x="2714171" y="263682"/>
                </a:cubicBezTo>
                <a:lnTo>
                  <a:pt x="2714171" y="3161690"/>
                </a:lnTo>
                <a:cubicBezTo>
                  <a:pt x="2714171" y="3307318"/>
                  <a:pt x="2596117" y="3425372"/>
                  <a:pt x="2450489" y="3425372"/>
                </a:cubicBezTo>
                <a:lnTo>
                  <a:pt x="263682" y="3425372"/>
                </a:lnTo>
                <a:cubicBezTo>
                  <a:pt x="118054" y="3425372"/>
                  <a:pt x="0" y="3307318"/>
                  <a:pt x="0" y="3161690"/>
                </a:cubicBezTo>
                <a:lnTo>
                  <a:pt x="0" y="263682"/>
                </a:lnTo>
                <a:cubicBezTo>
                  <a:pt x="0" y="118054"/>
                  <a:pt x="118054" y="0"/>
                  <a:pt x="263682" y="0"/>
                </a:cubicBezTo>
                <a:close/>
              </a:path>
            </a:pathLst>
          </a:custGeom>
          <a:noFill/>
          <a:ln>
            <a:noFill/>
          </a:ln>
          <a:effectLst>
            <a:outerShdw blurRad="901700" dist="393700" dir="2700000" sx="86000" sy="86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Title Slide">
    <p:bg>
      <p:bgPr>
        <a:solidFill>
          <a:srgbClr val="444C73"/>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 y="-1"/>
            <a:ext cx="12192000" cy="3184349"/>
          </a:xfrm>
          <a:custGeom>
            <a:avLst/>
            <a:gdLst>
              <a:gd name="connsiteX0" fmla="*/ 0 w 12192000"/>
              <a:gd name="connsiteY0" fmla="*/ 0 h 3184349"/>
              <a:gd name="connsiteX1" fmla="*/ 12192000 w 12192000"/>
              <a:gd name="connsiteY1" fmla="*/ 0 h 3184349"/>
              <a:gd name="connsiteX2" fmla="*/ 12192000 w 12192000"/>
              <a:gd name="connsiteY2" fmla="*/ 3184349 h 3184349"/>
              <a:gd name="connsiteX3" fmla="*/ 0 w 12192000"/>
              <a:gd name="connsiteY3" fmla="*/ 3184349 h 3184349"/>
            </a:gdLst>
            <a:ahLst/>
            <a:cxnLst>
              <a:cxn ang="0">
                <a:pos x="connsiteX0" y="connsiteY0"/>
              </a:cxn>
              <a:cxn ang="0">
                <a:pos x="connsiteX1" y="connsiteY1"/>
              </a:cxn>
              <a:cxn ang="0">
                <a:pos x="connsiteX2" y="connsiteY2"/>
              </a:cxn>
              <a:cxn ang="0">
                <a:pos x="connsiteX3" y="connsiteY3"/>
              </a:cxn>
            </a:cxnLst>
            <a:rect l="l" t="t" r="r" b="b"/>
            <a:pathLst>
              <a:path w="12192000" h="3184349">
                <a:moveTo>
                  <a:pt x="0" y="0"/>
                </a:moveTo>
                <a:lnTo>
                  <a:pt x="12192000" y="0"/>
                </a:lnTo>
                <a:lnTo>
                  <a:pt x="12192000" y="3184349"/>
                </a:lnTo>
                <a:lnTo>
                  <a:pt x="0" y="3184349"/>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401517" y="1920044"/>
            <a:ext cx="3861324" cy="3861324"/>
          </a:xfrm>
          <a:custGeom>
            <a:avLst/>
            <a:gdLst>
              <a:gd name="connsiteX0" fmla="*/ 60739 w 3861324"/>
              <a:gd name="connsiteY0" fmla="*/ 0 h 3861324"/>
              <a:gd name="connsiteX1" fmla="*/ 3800585 w 3861324"/>
              <a:gd name="connsiteY1" fmla="*/ 0 h 3861324"/>
              <a:gd name="connsiteX2" fmla="*/ 3861324 w 3861324"/>
              <a:gd name="connsiteY2" fmla="*/ 60739 h 3861324"/>
              <a:gd name="connsiteX3" fmla="*/ 3861324 w 3861324"/>
              <a:gd name="connsiteY3" fmla="*/ 3800585 h 3861324"/>
              <a:gd name="connsiteX4" fmla="*/ 3800585 w 3861324"/>
              <a:gd name="connsiteY4" fmla="*/ 3861324 h 3861324"/>
              <a:gd name="connsiteX5" fmla="*/ 60739 w 3861324"/>
              <a:gd name="connsiteY5" fmla="*/ 3861324 h 3861324"/>
              <a:gd name="connsiteX6" fmla="*/ 0 w 3861324"/>
              <a:gd name="connsiteY6" fmla="*/ 3800585 h 3861324"/>
              <a:gd name="connsiteX7" fmla="*/ 0 w 3861324"/>
              <a:gd name="connsiteY7" fmla="*/ 60739 h 3861324"/>
              <a:gd name="connsiteX8" fmla="*/ 60739 w 3861324"/>
              <a:gd name="connsiteY8" fmla="*/ 0 h 3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324" h="3861324">
                <a:moveTo>
                  <a:pt x="60739" y="0"/>
                </a:moveTo>
                <a:lnTo>
                  <a:pt x="3800585" y="0"/>
                </a:lnTo>
                <a:cubicBezTo>
                  <a:pt x="3834130" y="0"/>
                  <a:pt x="3861324" y="27194"/>
                  <a:pt x="3861324" y="60739"/>
                </a:cubicBezTo>
                <a:lnTo>
                  <a:pt x="3861324" y="3800585"/>
                </a:lnTo>
                <a:cubicBezTo>
                  <a:pt x="3861324" y="3834130"/>
                  <a:pt x="3834130" y="3861324"/>
                  <a:pt x="3800585" y="3861324"/>
                </a:cubicBezTo>
                <a:lnTo>
                  <a:pt x="60739" y="3861324"/>
                </a:lnTo>
                <a:cubicBezTo>
                  <a:pt x="27194" y="3861324"/>
                  <a:pt x="0" y="3834130"/>
                  <a:pt x="0" y="3800585"/>
                </a:cubicBezTo>
                <a:lnTo>
                  <a:pt x="0" y="60739"/>
                </a:lnTo>
                <a:cubicBezTo>
                  <a:pt x="0" y="27194"/>
                  <a:pt x="27194" y="0"/>
                  <a:pt x="60739" y="0"/>
                </a:cubicBezTo>
                <a:close/>
              </a:path>
            </a:pathLst>
          </a:custGeom>
          <a:noFill/>
          <a:ln>
            <a:noFill/>
          </a:ln>
          <a:effectLst>
            <a:outerShdw blurRad="698500" sx="92000" sy="9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22" name="Picture Placeholder 21"/>
          <p:cNvSpPr>
            <a:spLocks noGrp="1"/>
          </p:cNvSpPr>
          <p:nvPr>
            <p:ph type="pic" sz="quarter" idx="10" hasCustomPrompt="1"/>
          </p:nvPr>
        </p:nvSpPr>
        <p:spPr>
          <a:xfrm>
            <a:off x="3904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0" name="Picture Placeholder 29"/>
          <p:cNvSpPr>
            <a:spLocks noGrp="1"/>
          </p:cNvSpPr>
          <p:nvPr>
            <p:ph type="pic" sz="quarter" idx="18" hasCustomPrompt="1"/>
          </p:nvPr>
        </p:nvSpPr>
        <p:spPr>
          <a:xfrm>
            <a:off x="32987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1" name="Picture Placeholder 30"/>
          <p:cNvSpPr>
            <a:spLocks noGrp="1"/>
          </p:cNvSpPr>
          <p:nvPr>
            <p:ph type="pic" sz="quarter" idx="19" hasCustomPrompt="1"/>
          </p:nvPr>
        </p:nvSpPr>
        <p:spPr>
          <a:xfrm>
            <a:off x="62070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2" name="Picture Placeholder 31"/>
          <p:cNvSpPr>
            <a:spLocks noGrp="1"/>
          </p:cNvSpPr>
          <p:nvPr>
            <p:ph type="pic" sz="quarter" idx="20" hasCustomPrompt="1"/>
          </p:nvPr>
        </p:nvSpPr>
        <p:spPr>
          <a:xfrm>
            <a:off x="91153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3" name="Picture Placeholder 32"/>
          <p:cNvSpPr>
            <a:spLocks noGrp="1"/>
          </p:cNvSpPr>
          <p:nvPr>
            <p:ph type="pic" sz="quarter" idx="21" hasCustomPrompt="1"/>
          </p:nvPr>
        </p:nvSpPr>
        <p:spPr>
          <a:xfrm>
            <a:off x="3904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4" name="Picture Placeholder 33"/>
          <p:cNvSpPr>
            <a:spLocks noGrp="1"/>
          </p:cNvSpPr>
          <p:nvPr>
            <p:ph type="pic" sz="quarter" idx="22" hasCustomPrompt="1"/>
          </p:nvPr>
        </p:nvSpPr>
        <p:spPr>
          <a:xfrm>
            <a:off x="32987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5" name="Picture Placeholder 34"/>
          <p:cNvSpPr>
            <a:spLocks noGrp="1"/>
          </p:cNvSpPr>
          <p:nvPr>
            <p:ph type="pic" sz="quarter" idx="23" hasCustomPrompt="1"/>
          </p:nvPr>
        </p:nvSpPr>
        <p:spPr>
          <a:xfrm>
            <a:off x="62070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6" name="Picture Placeholder 35"/>
          <p:cNvSpPr>
            <a:spLocks noGrp="1"/>
          </p:cNvSpPr>
          <p:nvPr>
            <p:ph type="pic" sz="quarter" idx="24" hasCustomPrompt="1"/>
          </p:nvPr>
        </p:nvSpPr>
        <p:spPr>
          <a:xfrm>
            <a:off x="91153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ppt_x"/>
                                          </p:val>
                                        </p:tav>
                                        <p:tav tm="100000">
                                          <p:val>
                                            <p:strVal val="#ppt_x"/>
                                          </p:val>
                                        </p:tav>
                                      </p:tavLst>
                                    </p:anim>
                                    <p:anim calcmode="lin" valueType="num">
                                      <p:cBhvr additive="base">
                                        <p:cTn id="12" dur="75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ppt_x"/>
                                          </p:val>
                                        </p:tav>
                                        <p:tav tm="100000">
                                          <p:val>
                                            <p:strVal val="#ppt_x"/>
                                          </p:val>
                                        </p:tav>
                                      </p:tavLst>
                                    </p:anim>
                                    <p:anim calcmode="lin" valueType="num">
                                      <p:cBhvr additive="base">
                                        <p:cTn id="16" dur="75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750" fill="hold"/>
                                        <p:tgtEl>
                                          <p:spTgt spid="32"/>
                                        </p:tgtEl>
                                        <p:attrNameLst>
                                          <p:attrName>ppt_x</p:attrName>
                                        </p:attrNameLst>
                                      </p:cBhvr>
                                      <p:tavLst>
                                        <p:tav tm="0">
                                          <p:val>
                                            <p:strVal val="#ppt_x"/>
                                          </p:val>
                                        </p:tav>
                                        <p:tav tm="100000">
                                          <p:val>
                                            <p:strVal val="#ppt_x"/>
                                          </p:val>
                                        </p:tav>
                                      </p:tavLst>
                                    </p:anim>
                                    <p:anim calcmode="lin" valueType="num">
                                      <p:cBhvr additive="base">
                                        <p:cTn id="20" dur="75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750" fill="hold"/>
                                        <p:tgtEl>
                                          <p:spTgt spid="33"/>
                                        </p:tgtEl>
                                        <p:attrNameLst>
                                          <p:attrName>ppt_x</p:attrName>
                                        </p:attrNameLst>
                                      </p:cBhvr>
                                      <p:tavLst>
                                        <p:tav tm="0">
                                          <p:val>
                                            <p:strVal val="#ppt_x"/>
                                          </p:val>
                                        </p:tav>
                                        <p:tav tm="100000">
                                          <p:val>
                                            <p:strVal val="#ppt_x"/>
                                          </p:val>
                                        </p:tav>
                                      </p:tavLst>
                                    </p:anim>
                                    <p:anim calcmode="lin" valueType="num">
                                      <p:cBhvr additive="base">
                                        <p:cTn id="24" dur="75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75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750" fill="hold"/>
                                        <p:tgtEl>
                                          <p:spTgt spid="34"/>
                                        </p:tgtEl>
                                        <p:attrNameLst>
                                          <p:attrName>ppt_x</p:attrName>
                                        </p:attrNameLst>
                                      </p:cBhvr>
                                      <p:tavLst>
                                        <p:tav tm="0">
                                          <p:val>
                                            <p:strVal val="#ppt_x"/>
                                          </p:val>
                                        </p:tav>
                                        <p:tav tm="100000">
                                          <p:val>
                                            <p:strVal val="#ppt_x"/>
                                          </p:val>
                                        </p:tav>
                                      </p:tavLst>
                                    </p:anim>
                                    <p:anim calcmode="lin" valueType="num">
                                      <p:cBhvr additive="base">
                                        <p:cTn id="28" dur="75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750" fill="hold"/>
                                        <p:tgtEl>
                                          <p:spTgt spid="35"/>
                                        </p:tgtEl>
                                        <p:attrNameLst>
                                          <p:attrName>ppt_x</p:attrName>
                                        </p:attrNameLst>
                                      </p:cBhvr>
                                      <p:tavLst>
                                        <p:tav tm="0">
                                          <p:val>
                                            <p:strVal val="#ppt_x"/>
                                          </p:val>
                                        </p:tav>
                                        <p:tav tm="100000">
                                          <p:val>
                                            <p:strVal val="#ppt_x"/>
                                          </p:val>
                                        </p:tav>
                                      </p:tavLst>
                                    </p:anim>
                                    <p:anim calcmode="lin" valueType="num">
                                      <p:cBhvr additive="base">
                                        <p:cTn id="32" dur="75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ppt_x"/>
                                          </p:val>
                                        </p:tav>
                                        <p:tav tm="100000">
                                          <p:val>
                                            <p:strVal val="#ppt_x"/>
                                          </p:val>
                                        </p:tav>
                                      </p:tavLst>
                                    </p:anim>
                                    <p:anim calcmode="lin" valueType="num">
                                      <p:cBhvr additive="base">
                                        <p:cTn id="36" dur="10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1" grpId="0"/>
      <p:bldP spid="32" grpId="0"/>
      <p:bldP spid="33" grpId="0"/>
      <p:bldP spid="34" grpId="0"/>
      <p:bldP spid="35" grpId="0"/>
      <p:bldP spid="36"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7" name="Freeform: Shape 6"/>
          <p:cNvSpPr/>
          <p:nvPr userDrawn="1"/>
        </p:nvSpPr>
        <p:spPr>
          <a:xfrm>
            <a:off x="0" y="0"/>
            <a:ext cx="12192000" cy="5078833"/>
          </a:xfrm>
          <a:custGeom>
            <a:avLst/>
            <a:gdLst>
              <a:gd name="connsiteX0" fmla="*/ 124634 w 12192000"/>
              <a:gd name="connsiteY0" fmla="*/ 0 h 5078833"/>
              <a:gd name="connsiteX1" fmla="*/ 3099291 w 12192000"/>
              <a:gd name="connsiteY1" fmla="*/ 0 h 5078833"/>
              <a:gd name="connsiteX2" fmla="*/ 3099310 w 12192000"/>
              <a:gd name="connsiteY2" fmla="*/ 1 h 5078833"/>
              <a:gd name="connsiteX3" fmla="*/ 12192000 w 12192000"/>
              <a:gd name="connsiteY3" fmla="*/ 1 h 5078833"/>
              <a:gd name="connsiteX4" fmla="*/ 12192000 w 12192000"/>
              <a:gd name="connsiteY4" fmla="*/ 442857 h 5078833"/>
              <a:gd name="connsiteX5" fmla="*/ 12192000 w 12192000"/>
              <a:gd name="connsiteY5" fmla="*/ 5038945 h 5078833"/>
              <a:gd name="connsiteX6" fmla="*/ 12113717 w 12192000"/>
              <a:gd name="connsiteY6" fmla="*/ 5006477 h 5078833"/>
              <a:gd name="connsiteX7" fmla="*/ 7230911 w 12192000"/>
              <a:gd name="connsiteY7" fmla="*/ 5073965 h 5078833"/>
              <a:gd name="connsiteX8" fmla="*/ 3553156 w 12192000"/>
              <a:gd name="connsiteY8" fmla="*/ 4186079 h 5078833"/>
              <a:gd name="connsiteX9" fmla="*/ 238408 w 12192000"/>
              <a:gd name="connsiteY9" fmla="*/ 4940119 h 5078833"/>
              <a:gd name="connsiteX10" fmla="*/ 26574 w 12192000"/>
              <a:gd name="connsiteY10" fmla="*/ 4953804 h 5078833"/>
              <a:gd name="connsiteX11" fmla="*/ 0 w 12192000"/>
              <a:gd name="connsiteY11" fmla="*/ 4954486 h 5078833"/>
              <a:gd name="connsiteX12" fmla="*/ 0 w 12192000"/>
              <a:gd name="connsiteY12" fmla="*/ 2558963 h 5078833"/>
              <a:gd name="connsiteX13" fmla="*/ 0 w 12192000"/>
              <a:gd name="connsiteY13" fmla="*/ 1 h 5078833"/>
              <a:gd name="connsiteX14" fmla="*/ 124634 w 12192000"/>
              <a:gd name="connsiteY14" fmla="*/ 1 h 507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5078833">
                <a:moveTo>
                  <a:pt x="124634" y="0"/>
                </a:moveTo>
                <a:lnTo>
                  <a:pt x="3099291" y="0"/>
                </a:lnTo>
                <a:cubicBezTo>
                  <a:pt x="3099297" y="0"/>
                  <a:pt x="3099304" y="1"/>
                  <a:pt x="3099310" y="1"/>
                </a:cubicBezTo>
                <a:lnTo>
                  <a:pt x="12192000" y="1"/>
                </a:lnTo>
                <a:lnTo>
                  <a:pt x="12192000" y="442857"/>
                </a:lnTo>
                <a:lnTo>
                  <a:pt x="12192000" y="5038945"/>
                </a:lnTo>
                <a:lnTo>
                  <a:pt x="12113717" y="5006477"/>
                </a:lnTo>
                <a:cubicBezTo>
                  <a:pt x="10731827" y="4481881"/>
                  <a:pt x="8639803" y="5141146"/>
                  <a:pt x="7230911" y="5073965"/>
                </a:cubicBezTo>
                <a:cubicBezTo>
                  <a:pt x="5390354" y="4986201"/>
                  <a:pt x="4718574" y="4208386"/>
                  <a:pt x="3553156" y="4186079"/>
                </a:cubicBezTo>
                <a:cubicBezTo>
                  <a:pt x="2387738" y="4163771"/>
                  <a:pt x="1311119" y="4844706"/>
                  <a:pt x="238408" y="4940119"/>
                </a:cubicBezTo>
                <a:cubicBezTo>
                  <a:pt x="171363" y="4946083"/>
                  <a:pt x="100506" y="4950591"/>
                  <a:pt x="26574" y="4953804"/>
                </a:cubicBezTo>
                <a:lnTo>
                  <a:pt x="0" y="4954486"/>
                </a:lnTo>
                <a:lnTo>
                  <a:pt x="0" y="2558963"/>
                </a:lnTo>
                <a:lnTo>
                  <a:pt x="0" y="1"/>
                </a:lnTo>
                <a:lnTo>
                  <a:pt x="124634" y="1"/>
                </a:lnTo>
                <a:close/>
              </a:path>
            </a:pathLst>
          </a:cu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Picture Placeholder 7"/>
          <p:cNvSpPr>
            <a:spLocks noGrp="1"/>
          </p:cNvSpPr>
          <p:nvPr>
            <p:ph type="pic" sz="quarter" idx="13" hasCustomPrompt="1"/>
          </p:nvPr>
        </p:nvSpPr>
        <p:spPr>
          <a:xfrm>
            <a:off x="0" y="1"/>
            <a:ext cx="12192000" cy="5108067"/>
          </a:xfrm>
          <a:custGeom>
            <a:avLst/>
            <a:gdLst>
              <a:gd name="connsiteX0" fmla="*/ 0 w 12192000"/>
              <a:gd name="connsiteY0" fmla="*/ 0 h 5108067"/>
              <a:gd name="connsiteX1" fmla="*/ 12192000 w 12192000"/>
              <a:gd name="connsiteY1" fmla="*/ 0 h 5108067"/>
              <a:gd name="connsiteX2" fmla="*/ 12192000 w 12192000"/>
              <a:gd name="connsiteY2" fmla="*/ 3672987 h 5108067"/>
              <a:gd name="connsiteX3" fmla="*/ 11915084 w 12192000"/>
              <a:gd name="connsiteY3" fmla="*/ 3755307 h 5108067"/>
              <a:gd name="connsiteX4" fmla="*/ 7344697 w 12192000"/>
              <a:gd name="connsiteY4" fmla="*/ 4866966 h 5108067"/>
              <a:gd name="connsiteX5" fmla="*/ 3628103 w 12192000"/>
              <a:gd name="connsiteY5" fmla="*/ 4159043 h 5108067"/>
              <a:gd name="connsiteX6" fmla="*/ 353961 w 12192000"/>
              <a:gd name="connsiteY6" fmla="*/ 5073443 h 5108067"/>
              <a:gd name="connsiteX7" fmla="*/ 143044 w 12192000"/>
              <a:gd name="connsiteY7" fmla="*/ 5097417 h 5108067"/>
              <a:gd name="connsiteX8" fmla="*/ 0 w 12192000"/>
              <a:gd name="connsiteY8" fmla="*/ 5108067 h 510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08067">
                <a:moveTo>
                  <a:pt x="0" y="0"/>
                </a:moveTo>
                <a:lnTo>
                  <a:pt x="12192000" y="0"/>
                </a:lnTo>
                <a:lnTo>
                  <a:pt x="12192000" y="3672987"/>
                </a:lnTo>
                <a:lnTo>
                  <a:pt x="11915084" y="3755307"/>
                </a:lnTo>
                <a:cubicBezTo>
                  <a:pt x="10561689" y="4159044"/>
                  <a:pt x="8513507" y="4778476"/>
                  <a:pt x="7344697" y="4866966"/>
                </a:cubicBezTo>
                <a:cubicBezTo>
                  <a:pt x="5786286" y="4984953"/>
                  <a:pt x="4793226" y="4124630"/>
                  <a:pt x="3628103" y="4159043"/>
                </a:cubicBezTo>
                <a:cubicBezTo>
                  <a:pt x="2462980" y="4193456"/>
                  <a:pt x="1420761" y="4925959"/>
                  <a:pt x="353961" y="5073443"/>
                </a:cubicBezTo>
                <a:cubicBezTo>
                  <a:pt x="287286" y="5082661"/>
                  <a:pt x="216732" y="5090611"/>
                  <a:pt x="143044" y="5097417"/>
                </a:cubicBezTo>
                <a:lnTo>
                  <a:pt x="0" y="5108067"/>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 name="Picture Placeholder 11"/>
          <p:cNvSpPr>
            <a:spLocks noGrp="1" noChangeAspect="1"/>
          </p:cNvSpPr>
          <p:nvPr>
            <p:ph type="pic" sz="quarter" idx="10" hasCustomPrompt="1"/>
          </p:nvPr>
        </p:nvSpPr>
        <p:spPr>
          <a:xfrm rot="21060000">
            <a:off x="7661305" y="1516734"/>
            <a:ext cx="4159651" cy="2667691"/>
          </a:xfrm>
          <a:prstGeom prst="rect">
            <a:avLst/>
          </a:prstGeom>
          <a:solidFill>
            <a:schemeClr val="bg1">
              <a:lumMod val="85000"/>
            </a:schemeClr>
          </a:solidFill>
          <a:scene3d>
            <a:camera prst="perspectiveContrastingLeftFacing" fov="2700000">
              <a:rot lat="20580000" lon="3540000" rev="21000000"/>
            </a:camera>
            <a:lightRig rig="threePt" dir="t"/>
          </a:scene3d>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 name="Picture Placeholder 11"/>
          <p:cNvSpPr>
            <a:spLocks noGrp="1" noChangeAspect="1"/>
          </p:cNvSpPr>
          <p:nvPr>
            <p:ph type="pic" sz="quarter" idx="12" hasCustomPrompt="1"/>
          </p:nvPr>
        </p:nvSpPr>
        <p:spPr>
          <a:xfrm rot="21060000">
            <a:off x="6961912" y="1512347"/>
            <a:ext cx="3740027" cy="2398576"/>
          </a:xfrm>
          <a:prstGeom prst="rect">
            <a:avLst/>
          </a:prstGeom>
          <a:solidFill>
            <a:schemeClr val="bg1">
              <a:lumMod val="95000"/>
              <a:alpha val="39000"/>
            </a:schemeClr>
          </a:solidFill>
          <a:effectLst>
            <a:outerShdw blurRad="749300" dist="584200" dir="1500000" sx="94000" sy="94000" algn="tl" rotWithShape="0">
              <a:prstClr val="black">
                <a:alpha val="40000"/>
              </a:prstClr>
            </a:outerShdw>
          </a:effectLst>
          <a:scene3d>
            <a:camera prst="perspectiveContrastingLeftFacing" fov="2700000">
              <a:rot lat="20580000" lon="3540000" rev="21000000"/>
            </a:camera>
            <a:lightRig rig="threePt" dir="t"/>
          </a:scene3d>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05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1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2" grpId="0" animBg="1"/>
      <p:bldP spid="3"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51" name="Rectangle 50"/>
          <p:cNvSpPr/>
          <p:nvPr userDrawn="1"/>
        </p:nvSpPr>
        <p:spPr>
          <a:xfrm>
            <a:off x="1" y="6241143"/>
            <a:ext cx="12192000" cy="616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p:cNvSpPr/>
          <p:nvPr userDrawn="1"/>
        </p:nvSpPr>
        <p:spPr>
          <a:xfrm>
            <a:off x="0" y="3209247"/>
            <a:ext cx="12192000" cy="3648754"/>
          </a:xfrm>
          <a:custGeom>
            <a:avLst/>
            <a:gdLst>
              <a:gd name="connsiteX0" fmla="*/ 0 w 12192000"/>
              <a:gd name="connsiteY0" fmla="*/ 0 h 3648754"/>
              <a:gd name="connsiteX1" fmla="*/ 287434 w 12192000"/>
              <a:gd name="connsiteY1" fmla="*/ 49392 h 3648754"/>
              <a:gd name="connsiteX2" fmla="*/ 7423268 w 12192000"/>
              <a:gd name="connsiteY2" fmla="*/ 1429205 h 3648754"/>
              <a:gd name="connsiteX3" fmla="*/ 11703983 w 12192000"/>
              <a:gd name="connsiteY3" fmla="*/ 940264 h 3648754"/>
              <a:gd name="connsiteX4" fmla="*/ 12192000 w 12192000"/>
              <a:gd name="connsiteY4" fmla="*/ 840560 h 3648754"/>
              <a:gd name="connsiteX5" fmla="*/ 12192000 w 12192000"/>
              <a:gd name="connsiteY5" fmla="*/ 3648754 h 3648754"/>
              <a:gd name="connsiteX6" fmla="*/ 0 w 12192000"/>
              <a:gd name="connsiteY6" fmla="*/ 3648754 h 36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48754">
                <a:moveTo>
                  <a:pt x="0" y="0"/>
                </a:moveTo>
                <a:lnTo>
                  <a:pt x="287434" y="49392"/>
                </a:lnTo>
                <a:cubicBezTo>
                  <a:pt x="2687103" y="514832"/>
                  <a:pt x="4299750" y="1432874"/>
                  <a:pt x="7423268" y="1429205"/>
                </a:cubicBezTo>
                <a:cubicBezTo>
                  <a:pt x="8724732" y="1427675"/>
                  <a:pt x="10209901" y="1228870"/>
                  <a:pt x="11703983" y="940264"/>
                </a:cubicBezTo>
                <a:lnTo>
                  <a:pt x="12192000" y="840560"/>
                </a:lnTo>
                <a:lnTo>
                  <a:pt x="12192000" y="3648754"/>
                </a:lnTo>
                <a:lnTo>
                  <a:pt x="0" y="3648754"/>
                </a:lnTo>
                <a:close/>
              </a:path>
            </a:pathLst>
          </a:cu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icture Placeholder 59"/>
          <p:cNvSpPr>
            <a:spLocks noGrp="1"/>
          </p:cNvSpPr>
          <p:nvPr>
            <p:ph type="pic" sz="quarter" idx="12" hasCustomPrompt="1"/>
          </p:nvPr>
        </p:nvSpPr>
        <p:spPr>
          <a:xfrm>
            <a:off x="6113255" y="4270590"/>
            <a:ext cx="4628939" cy="2587411"/>
          </a:xfrm>
          <a:custGeom>
            <a:avLst/>
            <a:gdLst>
              <a:gd name="connsiteX0" fmla="*/ 0 w 4628939"/>
              <a:gd name="connsiteY0" fmla="*/ 0 h 2587411"/>
              <a:gd name="connsiteX1" fmla="*/ 4628939 w 4628939"/>
              <a:gd name="connsiteY1" fmla="*/ 0 h 2587411"/>
              <a:gd name="connsiteX2" fmla="*/ 4628939 w 4628939"/>
              <a:gd name="connsiteY2" fmla="*/ 2587411 h 2587411"/>
              <a:gd name="connsiteX3" fmla="*/ 0 w 4628939"/>
              <a:gd name="connsiteY3" fmla="*/ 2587411 h 2587411"/>
            </a:gdLst>
            <a:ahLst/>
            <a:cxnLst>
              <a:cxn ang="0">
                <a:pos x="connsiteX0" y="connsiteY0"/>
              </a:cxn>
              <a:cxn ang="0">
                <a:pos x="connsiteX1" y="connsiteY1"/>
              </a:cxn>
              <a:cxn ang="0">
                <a:pos x="connsiteX2" y="connsiteY2"/>
              </a:cxn>
              <a:cxn ang="0">
                <a:pos x="connsiteX3" y="connsiteY3"/>
              </a:cxn>
            </a:cxnLst>
            <a:rect l="l" t="t" r="r" b="b"/>
            <a:pathLst>
              <a:path w="4628939" h="2587411">
                <a:moveTo>
                  <a:pt x="0" y="0"/>
                </a:moveTo>
                <a:lnTo>
                  <a:pt x="4628939" y="0"/>
                </a:lnTo>
                <a:lnTo>
                  <a:pt x="4628939" y="2587411"/>
                </a:lnTo>
                <a:lnTo>
                  <a:pt x="0" y="2587411"/>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7" name="Picture Placeholder 56"/>
          <p:cNvSpPr>
            <a:spLocks noGrp="1"/>
          </p:cNvSpPr>
          <p:nvPr>
            <p:ph type="pic" sz="quarter" idx="11" hasCustomPrompt="1"/>
          </p:nvPr>
        </p:nvSpPr>
        <p:spPr>
          <a:xfrm>
            <a:off x="1449804" y="4270590"/>
            <a:ext cx="4628939" cy="2587411"/>
          </a:xfrm>
          <a:custGeom>
            <a:avLst/>
            <a:gdLst>
              <a:gd name="connsiteX0" fmla="*/ 0 w 4628939"/>
              <a:gd name="connsiteY0" fmla="*/ 0 h 2587411"/>
              <a:gd name="connsiteX1" fmla="*/ 4628939 w 4628939"/>
              <a:gd name="connsiteY1" fmla="*/ 0 h 2587411"/>
              <a:gd name="connsiteX2" fmla="*/ 4628939 w 4628939"/>
              <a:gd name="connsiteY2" fmla="*/ 2587411 h 2587411"/>
              <a:gd name="connsiteX3" fmla="*/ 0 w 4628939"/>
              <a:gd name="connsiteY3" fmla="*/ 2587411 h 2587411"/>
            </a:gdLst>
            <a:ahLst/>
            <a:cxnLst>
              <a:cxn ang="0">
                <a:pos x="connsiteX0" y="connsiteY0"/>
              </a:cxn>
              <a:cxn ang="0">
                <a:pos x="connsiteX1" y="connsiteY1"/>
              </a:cxn>
              <a:cxn ang="0">
                <a:pos x="connsiteX2" y="connsiteY2"/>
              </a:cxn>
              <a:cxn ang="0">
                <a:pos x="connsiteX3" y="connsiteY3"/>
              </a:cxn>
            </a:cxnLst>
            <a:rect l="l" t="t" r="r" b="b"/>
            <a:pathLst>
              <a:path w="4628939" h="2587411">
                <a:moveTo>
                  <a:pt x="0" y="0"/>
                </a:moveTo>
                <a:lnTo>
                  <a:pt x="4628939" y="0"/>
                </a:lnTo>
                <a:lnTo>
                  <a:pt x="4628939" y="2587411"/>
                </a:lnTo>
                <a:lnTo>
                  <a:pt x="0" y="2587411"/>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4" name="Picture Placeholder 53"/>
          <p:cNvSpPr>
            <a:spLocks noGrp="1"/>
          </p:cNvSpPr>
          <p:nvPr>
            <p:ph type="pic" sz="quarter" idx="10" hasCustomPrompt="1"/>
          </p:nvPr>
        </p:nvSpPr>
        <p:spPr>
          <a:xfrm>
            <a:off x="3015574" y="3414308"/>
            <a:ext cx="6160848" cy="3443692"/>
          </a:xfrm>
          <a:custGeom>
            <a:avLst/>
            <a:gdLst>
              <a:gd name="connsiteX0" fmla="*/ 0 w 6160848"/>
              <a:gd name="connsiteY0" fmla="*/ 0 h 3443692"/>
              <a:gd name="connsiteX1" fmla="*/ 6160848 w 6160848"/>
              <a:gd name="connsiteY1" fmla="*/ 0 h 3443692"/>
              <a:gd name="connsiteX2" fmla="*/ 6160848 w 6160848"/>
              <a:gd name="connsiteY2" fmla="*/ 3443692 h 3443692"/>
              <a:gd name="connsiteX3" fmla="*/ 0 w 6160848"/>
              <a:gd name="connsiteY3" fmla="*/ 3443692 h 3443692"/>
            </a:gdLst>
            <a:ahLst/>
            <a:cxnLst>
              <a:cxn ang="0">
                <a:pos x="connsiteX0" y="connsiteY0"/>
              </a:cxn>
              <a:cxn ang="0">
                <a:pos x="connsiteX1" y="connsiteY1"/>
              </a:cxn>
              <a:cxn ang="0">
                <a:pos x="connsiteX2" y="connsiteY2"/>
              </a:cxn>
              <a:cxn ang="0">
                <a:pos x="connsiteX3" y="connsiteY3"/>
              </a:cxn>
            </a:cxnLst>
            <a:rect l="l" t="t" r="r" b="b"/>
            <a:pathLst>
              <a:path w="6160848" h="3443692">
                <a:moveTo>
                  <a:pt x="0" y="0"/>
                </a:moveTo>
                <a:lnTo>
                  <a:pt x="6160848" y="0"/>
                </a:lnTo>
                <a:lnTo>
                  <a:pt x="6160848" y="3443692"/>
                </a:lnTo>
                <a:lnTo>
                  <a:pt x="0" y="3443692"/>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750" fill="hold"/>
                                        <p:tgtEl>
                                          <p:spTgt spid="54"/>
                                        </p:tgtEl>
                                        <p:attrNameLst>
                                          <p:attrName>ppt_x</p:attrName>
                                        </p:attrNameLst>
                                      </p:cBhvr>
                                      <p:tavLst>
                                        <p:tav tm="0">
                                          <p:val>
                                            <p:strVal val="#ppt_x"/>
                                          </p:val>
                                        </p:tav>
                                        <p:tav tm="100000">
                                          <p:val>
                                            <p:strVal val="#ppt_x"/>
                                          </p:val>
                                        </p:tav>
                                      </p:tavLst>
                                    </p:anim>
                                    <p:anim calcmode="lin" valueType="num">
                                      <p:cBhvr additive="base">
                                        <p:cTn id="12" dur="75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000" fill="hold"/>
                                        <p:tgtEl>
                                          <p:spTgt spid="60"/>
                                        </p:tgtEl>
                                        <p:attrNameLst>
                                          <p:attrName>ppt_x</p:attrName>
                                        </p:attrNameLst>
                                      </p:cBhvr>
                                      <p:tavLst>
                                        <p:tav tm="0">
                                          <p:val>
                                            <p:strVal val="#ppt_x"/>
                                          </p:val>
                                        </p:tav>
                                        <p:tav tm="100000">
                                          <p:val>
                                            <p:strVal val="#ppt_x"/>
                                          </p:val>
                                        </p:tav>
                                      </p:tavLst>
                                    </p:anim>
                                    <p:anim calcmode="lin" valueType="num">
                                      <p:cBhvr additive="base">
                                        <p:cTn id="16" dur="10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1000" fill="hold"/>
                                        <p:tgtEl>
                                          <p:spTgt spid="57"/>
                                        </p:tgtEl>
                                        <p:attrNameLst>
                                          <p:attrName>ppt_x</p:attrName>
                                        </p:attrNameLst>
                                      </p:cBhvr>
                                      <p:tavLst>
                                        <p:tav tm="0">
                                          <p:val>
                                            <p:strVal val="#ppt_x"/>
                                          </p:val>
                                        </p:tav>
                                        <p:tav tm="100000">
                                          <p:val>
                                            <p:strVal val="#ppt_x"/>
                                          </p:val>
                                        </p:tav>
                                      </p:tavLst>
                                    </p:anim>
                                    <p:anim calcmode="lin" valueType="num">
                                      <p:cBhvr additive="base">
                                        <p:cTn id="20" dur="10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0" grpId="0" animBg="1"/>
      <p:bldP spid="57" grpId="0" animBg="1"/>
      <p:bldP spid="5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343125E-3261-4048-BD60-460D9F1F05AA}" type="datetimeFigureOut">
              <a:rPr lang="zh-CN" altLang="en-US" smtClean="0"/>
              <a:t>2020/6/11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343125E-3261-4048-BD60-460D9F1F05AA}" type="datetimeFigureOut">
              <a:rPr lang="zh-CN" altLang="en-US" smtClean="0"/>
              <a:t>2020/6/11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343125E-3261-4048-BD60-460D9F1F05AA}" type="datetimeFigureOut">
              <a:rPr lang="zh-CN" altLang="en-US" smtClean="0"/>
              <a:t>2020/6/11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43125E-3261-4048-BD60-460D9F1F05AA}" type="datetimeFigureOut">
              <a:rPr lang="zh-CN" altLang="en-US" smtClean="0"/>
              <a:t>2020/6/11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19" name="Freeform: Shape 18"/>
          <p:cNvSpPr/>
          <p:nvPr userDrawn="1"/>
        </p:nvSpPr>
        <p:spPr>
          <a:xfrm>
            <a:off x="6589486" y="0"/>
            <a:ext cx="5602515" cy="6858000"/>
          </a:xfrm>
          <a:custGeom>
            <a:avLst/>
            <a:gdLst>
              <a:gd name="connsiteX0" fmla="*/ 1465057 w 5602515"/>
              <a:gd name="connsiteY0" fmla="*/ 0 h 6858000"/>
              <a:gd name="connsiteX1" fmla="*/ 3009900 w 5602515"/>
              <a:gd name="connsiteY1" fmla="*/ 0 h 6858000"/>
              <a:gd name="connsiteX2" fmla="*/ 4857750 w 5602515"/>
              <a:gd name="connsiteY2" fmla="*/ 0 h 6858000"/>
              <a:gd name="connsiteX3" fmla="*/ 5602515 w 5602515"/>
              <a:gd name="connsiteY3" fmla="*/ 0 h 6858000"/>
              <a:gd name="connsiteX4" fmla="*/ 5602515 w 5602515"/>
              <a:gd name="connsiteY4" fmla="*/ 6858000 h 6858000"/>
              <a:gd name="connsiteX5" fmla="*/ 4857750 w 5602515"/>
              <a:gd name="connsiteY5" fmla="*/ 6858000 h 6858000"/>
              <a:gd name="connsiteX6" fmla="*/ 3009900 w 5602515"/>
              <a:gd name="connsiteY6" fmla="*/ 6858000 h 6858000"/>
              <a:gd name="connsiteX7" fmla="*/ 1465055 w 5602515"/>
              <a:gd name="connsiteY7" fmla="*/ 6858000 h 6858000"/>
              <a:gd name="connsiteX8" fmla="*/ 1357463 w 5602515"/>
              <a:gd name="connsiteY8" fmla="*/ 6756875 h 6858000"/>
              <a:gd name="connsiteX9" fmla="*/ 0 w 5602515"/>
              <a:gd name="connsiteY9" fmla="*/ 3429001 h 6858000"/>
              <a:gd name="connsiteX10" fmla="*/ 1357463 w 5602515"/>
              <a:gd name="connsiteY10" fmla="*/ 101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02515" h="6858000">
                <a:moveTo>
                  <a:pt x="1465057" y="0"/>
                </a:moveTo>
                <a:lnTo>
                  <a:pt x="3009900" y="0"/>
                </a:lnTo>
                <a:lnTo>
                  <a:pt x="4857750" y="0"/>
                </a:lnTo>
                <a:lnTo>
                  <a:pt x="5602515" y="0"/>
                </a:lnTo>
                <a:lnTo>
                  <a:pt x="5602515" y="6858000"/>
                </a:lnTo>
                <a:lnTo>
                  <a:pt x="4857750" y="6858000"/>
                </a:lnTo>
                <a:lnTo>
                  <a:pt x="3009900" y="6858000"/>
                </a:lnTo>
                <a:lnTo>
                  <a:pt x="1465055" y="6858000"/>
                </a:lnTo>
                <a:lnTo>
                  <a:pt x="1357463" y="6756875"/>
                </a:lnTo>
                <a:cubicBezTo>
                  <a:pt x="523545" y="5934467"/>
                  <a:pt x="0" y="4748075"/>
                  <a:pt x="0" y="3429001"/>
                </a:cubicBezTo>
                <a:cubicBezTo>
                  <a:pt x="0" y="2109928"/>
                  <a:pt x="523545" y="923535"/>
                  <a:pt x="1357463" y="101128"/>
                </a:cubicBezTo>
                <a:close/>
              </a:path>
            </a:pathLst>
          </a:cu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p:cNvSpPr>
            <a:spLocks noGrp="1"/>
          </p:cNvSpPr>
          <p:nvPr>
            <p:ph type="pic" sz="quarter" idx="10" hasCustomPrompt="1"/>
          </p:nvPr>
        </p:nvSpPr>
        <p:spPr>
          <a:xfrm>
            <a:off x="6779986" y="0"/>
            <a:ext cx="5412015" cy="6858000"/>
          </a:xfrm>
          <a:custGeom>
            <a:avLst/>
            <a:gdLst>
              <a:gd name="connsiteX0" fmla="*/ 2388418 w 5412015"/>
              <a:gd name="connsiteY0" fmla="*/ 0 h 6858000"/>
              <a:gd name="connsiteX1" fmla="*/ 2781300 w 5412015"/>
              <a:gd name="connsiteY1" fmla="*/ 0 h 6858000"/>
              <a:gd name="connsiteX2" fmla="*/ 4667250 w 5412015"/>
              <a:gd name="connsiteY2" fmla="*/ 0 h 6858000"/>
              <a:gd name="connsiteX3" fmla="*/ 5412015 w 5412015"/>
              <a:gd name="connsiteY3" fmla="*/ 0 h 6858000"/>
              <a:gd name="connsiteX4" fmla="*/ 5412015 w 5412015"/>
              <a:gd name="connsiteY4" fmla="*/ 6858000 h 6858000"/>
              <a:gd name="connsiteX5" fmla="*/ 4667250 w 5412015"/>
              <a:gd name="connsiteY5" fmla="*/ 6858000 h 6858000"/>
              <a:gd name="connsiteX6" fmla="*/ 2781300 w 5412015"/>
              <a:gd name="connsiteY6" fmla="*/ 6858000 h 6858000"/>
              <a:gd name="connsiteX7" fmla="*/ 2388413 w 5412015"/>
              <a:gd name="connsiteY7" fmla="*/ 6858000 h 6858000"/>
              <a:gd name="connsiteX8" fmla="*/ 2232020 w 5412015"/>
              <a:gd name="connsiteY8" fmla="*/ 6796336 h 6858000"/>
              <a:gd name="connsiteX9" fmla="*/ 0 w 5412015"/>
              <a:gd name="connsiteY9" fmla="*/ 3429001 h 6858000"/>
              <a:gd name="connsiteX10" fmla="*/ 2232020 w 5412015"/>
              <a:gd name="connsiteY10" fmla="*/ 6166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2015" h="6858000">
                <a:moveTo>
                  <a:pt x="2388418" y="0"/>
                </a:moveTo>
                <a:lnTo>
                  <a:pt x="2781300" y="0"/>
                </a:lnTo>
                <a:lnTo>
                  <a:pt x="4667250" y="0"/>
                </a:lnTo>
                <a:lnTo>
                  <a:pt x="5412015" y="0"/>
                </a:lnTo>
                <a:lnTo>
                  <a:pt x="5412015" y="6858000"/>
                </a:lnTo>
                <a:lnTo>
                  <a:pt x="4667250" y="6858000"/>
                </a:lnTo>
                <a:lnTo>
                  <a:pt x="2781300" y="6858000"/>
                </a:lnTo>
                <a:lnTo>
                  <a:pt x="2388413" y="6858000"/>
                </a:lnTo>
                <a:lnTo>
                  <a:pt x="2232020" y="6796336"/>
                </a:lnTo>
                <a:cubicBezTo>
                  <a:pt x="920355" y="6241549"/>
                  <a:pt x="0" y="4942756"/>
                  <a:pt x="0" y="3429001"/>
                </a:cubicBezTo>
                <a:cubicBezTo>
                  <a:pt x="0" y="1915247"/>
                  <a:pt x="920355" y="616453"/>
                  <a:pt x="2232020" y="61666"/>
                </a:cubicBezTo>
                <a:close/>
              </a:path>
            </a:pathLst>
          </a:custGeom>
          <a:noFill/>
          <a:effectLst>
            <a:outerShdw blurRad="381000" dist="114300" dir="5400000" sx="98000" sy="98000" algn="t"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1+#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7" grpId="0" bldLvl="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3" name="Freeform: Shape 2"/>
          <p:cNvSpPr/>
          <p:nvPr userDrawn="1"/>
        </p:nvSpPr>
        <p:spPr>
          <a:xfrm>
            <a:off x="6618514" y="2"/>
            <a:ext cx="5573486" cy="4327856"/>
          </a:xfrm>
          <a:custGeom>
            <a:avLst/>
            <a:gdLst>
              <a:gd name="connsiteX0" fmla="*/ 34764 w 5715000"/>
              <a:gd name="connsiteY0" fmla="*/ 0 h 4437743"/>
              <a:gd name="connsiteX1" fmla="*/ 5715000 w 5715000"/>
              <a:gd name="connsiteY1" fmla="*/ 0 h 4437743"/>
              <a:gd name="connsiteX2" fmla="*/ 5715000 w 5715000"/>
              <a:gd name="connsiteY2" fmla="*/ 4003847 h 4437743"/>
              <a:gd name="connsiteX3" fmla="*/ 5623046 w 5715000"/>
              <a:gd name="connsiteY3" fmla="*/ 4050943 h 4437743"/>
              <a:gd name="connsiteX4" fmla="*/ 3922486 w 5715000"/>
              <a:gd name="connsiteY4" fmla="*/ 4437743 h 4437743"/>
              <a:gd name="connsiteX5" fmla="*/ 0 w 5715000"/>
              <a:gd name="connsiteY5" fmla="*/ 515257 h 4437743"/>
              <a:gd name="connsiteX6" fmla="*/ 20252 w 5715000"/>
              <a:gd name="connsiteY6" fmla="*/ 114206 h 443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00" h="4437743">
                <a:moveTo>
                  <a:pt x="34764" y="0"/>
                </a:moveTo>
                <a:lnTo>
                  <a:pt x="5715000" y="0"/>
                </a:lnTo>
                <a:lnTo>
                  <a:pt x="5715000" y="4003847"/>
                </a:lnTo>
                <a:lnTo>
                  <a:pt x="5623046" y="4050943"/>
                </a:lnTo>
                <a:cubicBezTo>
                  <a:pt x="5108601" y="4298829"/>
                  <a:pt x="4531766" y="4437743"/>
                  <a:pt x="3922486" y="4437743"/>
                </a:cubicBezTo>
                <a:cubicBezTo>
                  <a:pt x="1756157" y="4437743"/>
                  <a:pt x="0" y="2681586"/>
                  <a:pt x="0" y="515257"/>
                </a:cubicBezTo>
                <a:cubicBezTo>
                  <a:pt x="0" y="379862"/>
                  <a:pt x="6860" y="246068"/>
                  <a:pt x="20252" y="114206"/>
                </a:cubicBezTo>
                <a:close/>
              </a:path>
            </a:pathLst>
          </a:custGeom>
          <a:blipFill>
            <a:blip r:embed="rId2" cstate="screen">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p:cNvSpPr>
            <a:spLocks noGrp="1"/>
          </p:cNvSpPr>
          <p:nvPr>
            <p:ph type="pic" sz="quarter" idx="11" hasCustomPrompt="1"/>
          </p:nvPr>
        </p:nvSpPr>
        <p:spPr>
          <a:xfrm>
            <a:off x="6923317" y="0"/>
            <a:ext cx="5268685" cy="3991428"/>
          </a:xfrm>
          <a:custGeom>
            <a:avLst/>
            <a:gdLst>
              <a:gd name="connsiteX0" fmla="*/ 42342 w 5268685"/>
              <a:gd name="connsiteY0" fmla="*/ 0 h 3991428"/>
              <a:gd name="connsiteX1" fmla="*/ 5268685 w 5268685"/>
              <a:gd name="connsiteY1" fmla="*/ 0 h 3991428"/>
              <a:gd name="connsiteX2" fmla="*/ 5268685 w 5268685"/>
              <a:gd name="connsiteY2" fmla="*/ 3489516 h 3991428"/>
              <a:gd name="connsiteX3" fmla="*/ 5133120 w 5268685"/>
              <a:gd name="connsiteY3" fmla="*/ 3571873 h 3991428"/>
              <a:gd name="connsiteX4" fmla="*/ 3476171 w 5268685"/>
              <a:gd name="connsiteY4" fmla="*/ 3991428 h 3991428"/>
              <a:gd name="connsiteX5" fmla="*/ 0 w 5268685"/>
              <a:gd name="connsiteY5" fmla="*/ 515257 h 3991428"/>
              <a:gd name="connsiteX6" fmla="*/ 17947 w 5268685"/>
              <a:gd name="connsiteY6" fmla="*/ 159839 h 399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8685" h="3991428">
                <a:moveTo>
                  <a:pt x="42342" y="0"/>
                </a:moveTo>
                <a:lnTo>
                  <a:pt x="5268685" y="0"/>
                </a:lnTo>
                <a:lnTo>
                  <a:pt x="5268685" y="3489516"/>
                </a:lnTo>
                <a:lnTo>
                  <a:pt x="5133120" y="3571873"/>
                </a:lnTo>
                <a:cubicBezTo>
                  <a:pt x="4640570" y="3839442"/>
                  <a:pt x="4076120" y="3991428"/>
                  <a:pt x="3476171" y="3991428"/>
                </a:cubicBezTo>
                <a:cubicBezTo>
                  <a:pt x="1556335" y="3991428"/>
                  <a:pt x="0" y="2435093"/>
                  <a:pt x="0" y="515257"/>
                </a:cubicBezTo>
                <a:cubicBezTo>
                  <a:pt x="0" y="395267"/>
                  <a:pt x="6080" y="276698"/>
                  <a:pt x="17947" y="159839"/>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7" name="Picture Placeholder 6"/>
          <p:cNvSpPr>
            <a:spLocks noGrp="1"/>
          </p:cNvSpPr>
          <p:nvPr>
            <p:ph type="pic" sz="quarter" idx="10" hasCustomPrompt="1"/>
          </p:nvPr>
        </p:nvSpPr>
        <p:spPr>
          <a:xfrm>
            <a:off x="1" y="4419600"/>
            <a:ext cx="4412343" cy="2438400"/>
          </a:xfrm>
          <a:custGeom>
            <a:avLst/>
            <a:gdLst>
              <a:gd name="connsiteX0" fmla="*/ 1973943 w 4412343"/>
              <a:gd name="connsiteY0" fmla="*/ 0 h 2438400"/>
              <a:gd name="connsiteX1" fmla="*/ 4412343 w 4412343"/>
              <a:gd name="connsiteY1" fmla="*/ 2438400 h 2438400"/>
              <a:gd name="connsiteX2" fmla="*/ 0 w 4412343"/>
              <a:gd name="connsiteY2" fmla="*/ 2438400 h 2438400"/>
              <a:gd name="connsiteX3" fmla="*/ 0 w 4412343"/>
              <a:gd name="connsiteY3" fmla="*/ 1010856 h 2438400"/>
              <a:gd name="connsiteX4" fmla="*/ 92355 w 4412343"/>
              <a:gd name="connsiteY4" fmla="*/ 887352 h 2438400"/>
              <a:gd name="connsiteX5" fmla="*/ 1973943 w 4412343"/>
              <a:gd name="connsiteY5"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2343" h="2438400">
                <a:moveTo>
                  <a:pt x="1973943" y="0"/>
                </a:moveTo>
                <a:cubicBezTo>
                  <a:pt x="3320634" y="0"/>
                  <a:pt x="4412343" y="1091709"/>
                  <a:pt x="4412343" y="2438400"/>
                </a:cubicBezTo>
                <a:lnTo>
                  <a:pt x="0" y="2438400"/>
                </a:lnTo>
                <a:lnTo>
                  <a:pt x="0" y="1010856"/>
                </a:lnTo>
                <a:lnTo>
                  <a:pt x="92355" y="887352"/>
                </a:lnTo>
                <a:cubicBezTo>
                  <a:pt x="539594" y="345424"/>
                  <a:pt x="1216429" y="0"/>
                  <a:pt x="1973943"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7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0" grpId="0"/>
      <p:bldP spid="7"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986222" y="1076380"/>
            <a:ext cx="5431034" cy="5044105"/>
          </a:xfrm>
          <a:custGeom>
            <a:avLst/>
            <a:gdLst>
              <a:gd name="connsiteX0" fmla="*/ 2794312 w 5431034"/>
              <a:gd name="connsiteY0" fmla="*/ 19 h 5044105"/>
              <a:gd name="connsiteX1" fmla="*/ 3504863 w 5431034"/>
              <a:gd name="connsiteY1" fmla="*/ 74662 h 5044105"/>
              <a:gd name="connsiteX2" fmla="*/ 4513635 w 5431034"/>
              <a:gd name="connsiteY2" fmla="*/ 628663 h 5044105"/>
              <a:gd name="connsiteX3" fmla="*/ 4845564 w 5431034"/>
              <a:gd name="connsiteY3" fmla="*/ 1561069 h 5044105"/>
              <a:gd name="connsiteX4" fmla="*/ 4786433 w 5431034"/>
              <a:gd name="connsiteY4" fmla="*/ 1659014 h 5044105"/>
              <a:gd name="connsiteX5" fmla="*/ 4949691 w 5431034"/>
              <a:gd name="connsiteY5" fmla="*/ 1667814 h 5044105"/>
              <a:gd name="connsiteX6" fmla="*/ 5074725 w 5431034"/>
              <a:gd name="connsiteY6" fmla="*/ 1828072 h 5044105"/>
              <a:gd name="connsiteX7" fmla="*/ 5207428 w 5431034"/>
              <a:gd name="connsiteY7" fmla="*/ 2078228 h 5044105"/>
              <a:gd name="connsiteX8" fmla="*/ 5028491 w 5431034"/>
              <a:gd name="connsiteY8" fmla="*/ 2280526 h 5044105"/>
              <a:gd name="connsiteX9" fmla="*/ 4910868 w 5431034"/>
              <a:gd name="connsiteY9" fmla="*/ 2331747 h 5044105"/>
              <a:gd name="connsiteX10" fmla="*/ 5007947 w 5431034"/>
              <a:gd name="connsiteY10" fmla="*/ 2522483 h 5044105"/>
              <a:gd name="connsiteX11" fmla="*/ 4985801 w 5431034"/>
              <a:gd name="connsiteY11" fmla="*/ 2623655 h 5044105"/>
              <a:gd name="connsiteX12" fmla="*/ 5429006 w 5431034"/>
              <a:gd name="connsiteY12" fmla="*/ 3493404 h 5044105"/>
              <a:gd name="connsiteX13" fmla="*/ 5064624 w 5431034"/>
              <a:gd name="connsiteY13" fmla="*/ 3922730 h 5044105"/>
              <a:gd name="connsiteX14" fmla="*/ 4247892 w 5431034"/>
              <a:gd name="connsiteY14" fmla="*/ 4355037 h 5044105"/>
              <a:gd name="connsiteX15" fmla="*/ 3261813 w 5431034"/>
              <a:gd name="connsiteY15" fmla="*/ 4645529 h 5044105"/>
              <a:gd name="connsiteX16" fmla="*/ 2750170 w 5431034"/>
              <a:gd name="connsiteY16" fmla="*/ 4782623 h 5044105"/>
              <a:gd name="connsiteX17" fmla="*/ 2305870 w 5431034"/>
              <a:gd name="connsiteY17" fmla="*/ 4852412 h 5044105"/>
              <a:gd name="connsiteX18" fmla="*/ 757704 w 5431034"/>
              <a:gd name="connsiteY18" fmla="*/ 4797620 h 5044105"/>
              <a:gd name="connsiteX19" fmla="*/ 624376 w 5431034"/>
              <a:gd name="connsiteY19" fmla="*/ 3871113 h 5044105"/>
              <a:gd name="connsiteX20" fmla="*/ 641938 w 5431034"/>
              <a:gd name="connsiteY20" fmla="*/ 3863123 h 5044105"/>
              <a:gd name="connsiteX21" fmla="*/ 683007 w 5431034"/>
              <a:gd name="connsiteY21" fmla="*/ 3697768 h 5044105"/>
              <a:gd name="connsiteX22" fmla="*/ 608276 w 5431034"/>
              <a:gd name="connsiteY22" fmla="*/ 3737496 h 5044105"/>
              <a:gd name="connsiteX23" fmla="*/ 394416 w 5431034"/>
              <a:gd name="connsiteY23" fmla="*/ 3784948 h 5044105"/>
              <a:gd name="connsiteX24" fmla="*/ 99996 w 5431034"/>
              <a:gd name="connsiteY24" fmla="*/ 3617532 h 5044105"/>
              <a:gd name="connsiteX25" fmla="*/ 75426 w 5431034"/>
              <a:gd name="connsiteY25" fmla="*/ 3574855 h 5044105"/>
              <a:gd name="connsiteX26" fmla="*/ 188223 w 5431034"/>
              <a:gd name="connsiteY26" fmla="*/ 3419836 h 5044105"/>
              <a:gd name="connsiteX27" fmla="*/ 195050 w 5431034"/>
              <a:gd name="connsiteY27" fmla="*/ 3322769 h 5044105"/>
              <a:gd name="connsiteX28" fmla="*/ 105420 w 5431034"/>
              <a:gd name="connsiteY28" fmla="*/ 3208854 h 5044105"/>
              <a:gd name="connsiteX29" fmla="*/ 310008 w 5431034"/>
              <a:gd name="connsiteY29" fmla="*/ 2930718 h 5044105"/>
              <a:gd name="connsiteX30" fmla="*/ 157021 w 5431034"/>
              <a:gd name="connsiteY30" fmla="*/ 2800939 h 5044105"/>
              <a:gd name="connsiteX31" fmla="*/ 153957 w 5431034"/>
              <a:gd name="connsiteY31" fmla="*/ 2801760 h 5044105"/>
              <a:gd name="connsiteX32" fmla="*/ 147610 w 5431034"/>
              <a:gd name="connsiteY32" fmla="*/ 2790325 h 5044105"/>
              <a:gd name="connsiteX33" fmla="*/ 54150 w 5431034"/>
              <a:gd name="connsiteY33" fmla="*/ 1718489 h 5044105"/>
              <a:gd name="connsiteX34" fmla="*/ 781850 w 5431034"/>
              <a:gd name="connsiteY34" fmla="*/ 659792 h 5044105"/>
              <a:gd name="connsiteX35" fmla="*/ 2794312 w 5431034"/>
              <a:gd name="connsiteY35" fmla="*/ 19 h 504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31034" h="5044105">
                <a:moveTo>
                  <a:pt x="2794312" y="19"/>
                </a:moveTo>
                <a:cubicBezTo>
                  <a:pt x="3033351" y="-762"/>
                  <a:pt x="3272034" y="23748"/>
                  <a:pt x="3504863" y="74662"/>
                </a:cubicBezTo>
                <a:cubicBezTo>
                  <a:pt x="3888671" y="159013"/>
                  <a:pt x="4247049" y="332279"/>
                  <a:pt x="4513635" y="628663"/>
                </a:cubicBezTo>
                <a:cubicBezTo>
                  <a:pt x="4719867" y="859118"/>
                  <a:pt x="5005557" y="1239053"/>
                  <a:pt x="4845564" y="1561069"/>
                </a:cubicBezTo>
                <a:cubicBezTo>
                  <a:pt x="4828444" y="1595213"/>
                  <a:pt x="4810502" y="1626293"/>
                  <a:pt x="4786433" y="1659014"/>
                </a:cubicBezTo>
                <a:cubicBezTo>
                  <a:pt x="4834631" y="1642816"/>
                  <a:pt x="4889999" y="1641116"/>
                  <a:pt x="4949691" y="1667814"/>
                </a:cubicBezTo>
                <a:cubicBezTo>
                  <a:pt x="5021039" y="1701242"/>
                  <a:pt x="5041344" y="1764767"/>
                  <a:pt x="5074725" y="1828072"/>
                </a:cubicBezTo>
                <a:cubicBezTo>
                  <a:pt x="5116696" y="1898927"/>
                  <a:pt x="5191388" y="1993856"/>
                  <a:pt x="5207428" y="2078228"/>
                </a:cubicBezTo>
                <a:cubicBezTo>
                  <a:pt x="5230036" y="2187113"/>
                  <a:pt x="5110992" y="2245283"/>
                  <a:pt x="5028491" y="2280526"/>
                </a:cubicBezTo>
                <a:cubicBezTo>
                  <a:pt x="4988062" y="2301211"/>
                  <a:pt x="4907804" y="2332568"/>
                  <a:pt x="4910868" y="2331747"/>
                </a:cubicBezTo>
                <a:cubicBezTo>
                  <a:pt x="4900095" y="2377326"/>
                  <a:pt x="4998475" y="2462624"/>
                  <a:pt x="5007947" y="2522483"/>
                </a:cubicBezTo>
                <a:cubicBezTo>
                  <a:pt x="5013314" y="2567022"/>
                  <a:pt x="5005385" y="2598703"/>
                  <a:pt x="4985801" y="2623655"/>
                </a:cubicBezTo>
                <a:cubicBezTo>
                  <a:pt x="5309475" y="2655154"/>
                  <a:pt x="5449930" y="3228356"/>
                  <a:pt x="5429006" y="3493404"/>
                </a:cubicBezTo>
                <a:cubicBezTo>
                  <a:pt x="5408462" y="3735361"/>
                  <a:pt x="5267591" y="3822368"/>
                  <a:pt x="5064624" y="3922730"/>
                </a:cubicBezTo>
                <a:cubicBezTo>
                  <a:pt x="4789990" y="4061999"/>
                  <a:pt x="4529695" y="4230268"/>
                  <a:pt x="4247892" y="4355037"/>
                </a:cubicBezTo>
                <a:cubicBezTo>
                  <a:pt x="3927082" y="4493543"/>
                  <a:pt x="3591654" y="4540728"/>
                  <a:pt x="3261813" y="4645529"/>
                </a:cubicBezTo>
                <a:cubicBezTo>
                  <a:pt x="3092707" y="4700693"/>
                  <a:pt x="2927486" y="4758100"/>
                  <a:pt x="2750170" y="4782623"/>
                </a:cubicBezTo>
                <a:cubicBezTo>
                  <a:pt x="2602070" y="4805886"/>
                  <a:pt x="2453749" y="4816072"/>
                  <a:pt x="2305870" y="4852412"/>
                </a:cubicBezTo>
                <a:cubicBezTo>
                  <a:pt x="1835257" y="4958808"/>
                  <a:pt x="1119287" y="5252458"/>
                  <a:pt x="757704" y="4797620"/>
                </a:cubicBezTo>
                <a:cubicBezTo>
                  <a:pt x="603615" y="4602455"/>
                  <a:pt x="291151" y="4049070"/>
                  <a:pt x="624376" y="3871113"/>
                </a:cubicBezTo>
                <a:cubicBezTo>
                  <a:pt x="629683" y="3866407"/>
                  <a:pt x="635810" y="3864765"/>
                  <a:pt x="641938" y="3863123"/>
                </a:cubicBezTo>
                <a:cubicBezTo>
                  <a:pt x="639414" y="3804686"/>
                  <a:pt x="653851" y="3748273"/>
                  <a:pt x="683007" y="3697768"/>
                </a:cubicBezTo>
                <a:cubicBezTo>
                  <a:pt x="660139" y="3710463"/>
                  <a:pt x="635028" y="3727044"/>
                  <a:pt x="608276" y="3737496"/>
                </a:cubicBezTo>
                <a:cubicBezTo>
                  <a:pt x="542516" y="3761685"/>
                  <a:pt x="469808" y="3784451"/>
                  <a:pt x="394416" y="3784948"/>
                </a:cubicBezTo>
                <a:cubicBezTo>
                  <a:pt x="241389" y="3789826"/>
                  <a:pt x="220423" y="3687070"/>
                  <a:pt x="99996" y="3617532"/>
                </a:cubicBezTo>
                <a:cubicBezTo>
                  <a:pt x="84457" y="3608559"/>
                  <a:pt x="73404" y="3591817"/>
                  <a:pt x="75426" y="3574855"/>
                </a:cubicBezTo>
                <a:cubicBezTo>
                  <a:pt x="81873" y="3500878"/>
                  <a:pt x="154582" y="3478111"/>
                  <a:pt x="188223" y="3419836"/>
                </a:cubicBezTo>
                <a:cubicBezTo>
                  <a:pt x="238383" y="3337431"/>
                  <a:pt x="243370" y="3405060"/>
                  <a:pt x="195050" y="3322769"/>
                </a:cubicBezTo>
                <a:cubicBezTo>
                  <a:pt x="163311" y="3265592"/>
                  <a:pt x="124304" y="3279328"/>
                  <a:pt x="105420" y="3208854"/>
                </a:cubicBezTo>
                <a:cubicBezTo>
                  <a:pt x="65191" y="3058714"/>
                  <a:pt x="182753" y="2958248"/>
                  <a:pt x="310008" y="2930718"/>
                </a:cubicBezTo>
                <a:cubicBezTo>
                  <a:pt x="251737" y="2897071"/>
                  <a:pt x="197951" y="2855654"/>
                  <a:pt x="157021" y="2800939"/>
                </a:cubicBezTo>
                <a:cubicBezTo>
                  <a:pt x="157021" y="2800939"/>
                  <a:pt x="157021" y="2800939"/>
                  <a:pt x="153957" y="2801760"/>
                </a:cubicBezTo>
                <a:cubicBezTo>
                  <a:pt x="153136" y="2798696"/>
                  <a:pt x="148431" y="2793389"/>
                  <a:pt x="147610" y="2790325"/>
                </a:cubicBezTo>
                <a:cubicBezTo>
                  <a:pt x="-46048" y="2484252"/>
                  <a:pt x="-17155" y="2052865"/>
                  <a:pt x="54150" y="1718489"/>
                </a:cubicBezTo>
                <a:cubicBezTo>
                  <a:pt x="153508" y="1268221"/>
                  <a:pt x="417888" y="931371"/>
                  <a:pt x="781850" y="659792"/>
                </a:cubicBezTo>
                <a:cubicBezTo>
                  <a:pt x="1356883" y="232314"/>
                  <a:pt x="2077197" y="2361"/>
                  <a:pt x="2794312" y="19"/>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567544" y="2496458"/>
            <a:ext cx="2714171" cy="3425372"/>
          </a:xfrm>
          <a:custGeom>
            <a:avLst/>
            <a:gdLst>
              <a:gd name="connsiteX0" fmla="*/ 263682 w 2714171"/>
              <a:gd name="connsiteY0" fmla="*/ 0 h 3425372"/>
              <a:gd name="connsiteX1" fmla="*/ 2450489 w 2714171"/>
              <a:gd name="connsiteY1" fmla="*/ 0 h 3425372"/>
              <a:gd name="connsiteX2" fmla="*/ 2714171 w 2714171"/>
              <a:gd name="connsiteY2" fmla="*/ 263682 h 3425372"/>
              <a:gd name="connsiteX3" fmla="*/ 2714171 w 2714171"/>
              <a:gd name="connsiteY3" fmla="*/ 3161690 h 3425372"/>
              <a:gd name="connsiteX4" fmla="*/ 2450489 w 2714171"/>
              <a:gd name="connsiteY4" fmla="*/ 3425372 h 3425372"/>
              <a:gd name="connsiteX5" fmla="*/ 263682 w 2714171"/>
              <a:gd name="connsiteY5" fmla="*/ 3425372 h 3425372"/>
              <a:gd name="connsiteX6" fmla="*/ 0 w 2714171"/>
              <a:gd name="connsiteY6" fmla="*/ 3161690 h 3425372"/>
              <a:gd name="connsiteX7" fmla="*/ 0 w 2714171"/>
              <a:gd name="connsiteY7" fmla="*/ 263682 h 3425372"/>
              <a:gd name="connsiteX8" fmla="*/ 263682 w 2714171"/>
              <a:gd name="connsiteY8" fmla="*/ 0 h 34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171" h="3425372">
                <a:moveTo>
                  <a:pt x="263682" y="0"/>
                </a:moveTo>
                <a:lnTo>
                  <a:pt x="2450489" y="0"/>
                </a:lnTo>
                <a:cubicBezTo>
                  <a:pt x="2596117" y="0"/>
                  <a:pt x="2714171" y="118054"/>
                  <a:pt x="2714171" y="263682"/>
                </a:cubicBezTo>
                <a:lnTo>
                  <a:pt x="2714171" y="3161690"/>
                </a:lnTo>
                <a:cubicBezTo>
                  <a:pt x="2714171" y="3307318"/>
                  <a:pt x="2596117" y="3425372"/>
                  <a:pt x="2450489" y="3425372"/>
                </a:cubicBezTo>
                <a:lnTo>
                  <a:pt x="263682" y="3425372"/>
                </a:lnTo>
                <a:cubicBezTo>
                  <a:pt x="118054" y="3425372"/>
                  <a:pt x="0" y="3307318"/>
                  <a:pt x="0" y="3161690"/>
                </a:cubicBezTo>
                <a:lnTo>
                  <a:pt x="0" y="263682"/>
                </a:lnTo>
                <a:cubicBezTo>
                  <a:pt x="0" y="118054"/>
                  <a:pt x="118054" y="0"/>
                  <a:pt x="263682" y="0"/>
                </a:cubicBezTo>
                <a:close/>
              </a:path>
            </a:pathLst>
          </a:custGeom>
          <a:noFill/>
          <a:ln>
            <a:noFill/>
          </a:ln>
          <a:effectLst>
            <a:outerShdw blurRad="901700" dist="393700" dir="2700000" sx="86000" sy="86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7_Title Slide">
    <p:bg>
      <p:bgPr>
        <a:solidFill>
          <a:srgbClr val="444C73"/>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 y="-1"/>
            <a:ext cx="12192000" cy="3184349"/>
          </a:xfrm>
          <a:custGeom>
            <a:avLst/>
            <a:gdLst>
              <a:gd name="connsiteX0" fmla="*/ 0 w 12192000"/>
              <a:gd name="connsiteY0" fmla="*/ 0 h 3184349"/>
              <a:gd name="connsiteX1" fmla="*/ 12192000 w 12192000"/>
              <a:gd name="connsiteY1" fmla="*/ 0 h 3184349"/>
              <a:gd name="connsiteX2" fmla="*/ 12192000 w 12192000"/>
              <a:gd name="connsiteY2" fmla="*/ 3184349 h 3184349"/>
              <a:gd name="connsiteX3" fmla="*/ 0 w 12192000"/>
              <a:gd name="connsiteY3" fmla="*/ 3184349 h 3184349"/>
            </a:gdLst>
            <a:ahLst/>
            <a:cxnLst>
              <a:cxn ang="0">
                <a:pos x="connsiteX0" y="connsiteY0"/>
              </a:cxn>
              <a:cxn ang="0">
                <a:pos x="connsiteX1" y="connsiteY1"/>
              </a:cxn>
              <a:cxn ang="0">
                <a:pos x="connsiteX2" y="connsiteY2"/>
              </a:cxn>
              <a:cxn ang="0">
                <a:pos x="connsiteX3" y="connsiteY3"/>
              </a:cxn>
            </a:cxnLst>
            <a:rect l="l" t="t" r="r" b="b"/>
            <a:pathLst>
              <a:path w="12192000" h="3184349">
                <a:moveTo>
                  <a:pt x="0" y="0"/>
                </a:moveTo>
                <a:lnTo>
                  <a:pt x="12192000" y="0"/>
                </a:lnTo>
                <a:lnTo>
                  <a:pt x="12192000" y="3184349"/>
                </a:lnTo>
                <a:lnTo>
                  <a:pt x="0" y="3184349"/>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401517" y="1920044"/>
            <a:ext cx="3861324" cy="3861324"/>
          </a:xfrm>
          <a:custGeom>
            <a:avLst/>
            <a:gdLst>
              <a:gd name="connsiteX0" fmla="*/ 60739 w 3861324"/>
              <a:gd name="connsiteY0" fmla="*/ 0 h 3861324"/>
              <a:gd name="connsiteX1" fmla="*/ 3800585 w 3861324"/>
              <a:gd name="connsiteY1" fmla="*/ 0 h 3861324"/>
              <a:gd name="connsiteX2" fmla="*/ 3861324 w 3861324"/>
              <a:gd name="connsiteY2" fmla="*/ 60739 h 3861324"/>
              <a:gd name="connsiteX3" fmla="*/ 3861324 w 3861324"/>
              <a:gd name="connsiteY3" fmla="*/ 3800585 h 3861324"/>
              <a:gd name="connsiteX4" fmla="*/ 3800585 w 3861324"/>
              <a:gd name="connsiteY4" fmla="*/ 3861324 h 3861324"/>
              <a:gd name="connsiteX5" fmla="*/ 60739 w 3861324"/>
              <a:gd name="connsiteY5" fmla="*/ 3861324 h 3861324"/>
              <a:gd name="connsiteX6" fmla="*/ 0 w 3861324"/>
              <a:gd name="connsiteY6" fmla="*/ 3800585 h 3861324"/>
              <a:gd name="connsiteX7" fmla="*/ 0 w 3861324"/>
              <a:gd name="connsiteY7" fmla="*/ 60739 h 3861324"/>
              <a:gd name="connsiteX8" fmla="*/ 60739 w 3861324"/>
              <a:gd name="connsiteY8" fmla="*/ 0 h 3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324" h="3861324">
                <a:moveTo>
                  <a:pt x="60739" y="0"/>
                </a:moveTo>
                <a:lnTo>
                  <a:pt x="3800585" y="0"/>
                </a:lnTo>
                <a:cubicBezTo>
                  <a:pt x="3834130" y="0"/>
                  <a:pt x="3861324" y="27194"/>
                  <a:pt x="3861324" y="60739"/>
                </a:cubicBezTo>
                <a:lnTo>
                  <a:pt x="3861324" y="3800585"/>
                </a:lnTo>
                <a:cubicBezTo>
                  <a:pt x="3861324" y="3834130"/>
                  <a:pt x="3834130" y="3861324"/>
                  <a:pt x="3800585" y="3861324"/>
                </a:cubicBezTo>
                <a:lnTo>
                  <a:pt x="60739" y="3861324"/>
                </a:lnTo>
                <a:cubicBezTo>
                  <a:pt x="27194" y="3861324"/>
                  <a:pt x="0" y="3834130"/>
                  <a:pt x="0" y="3800585"/>
                </a:cubicBezTo>
                <a:lnTo>
                  <a:pt x="0" y="60739"/>
                </a:lnTo>
                <a:cubicBezTo>
                  <a:pt x="0" y="27194"/>
                  <a:pt x="27194" y="0"/>
                  <a:pt x="60739" y="0"/>
                </a:cubicBezTo>
                <a:close/>
              </a:path>
            </a:pathLst>
          </a:custGeom>
          <a:noFill/>
          <a:ln>
            <a:noFill/>
          </a:ln>
          <a:effectLst>
            <a:outerShdw blurRad="698500" sx="92000" sy="9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sz="16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pPr marL="0" lvl="0"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22" name="Picture Placeholder 21"/>
          <p:cNvSpPr>
            <a:spLocks noGrp="1"/>
          </p:cNvSpPr>
          <p:nvPr>
            <p:ph type="pic" sz="quarter" idx="10" hasCustomPrompt="1"/>
          </p:nvPr>
        </p:nvSpPr>
        <p:spPr>
          <a:xfrm>
            <a:off x="3904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0" name="Picture Placeholder 29"/>
          <p:cNvSpPr>
            <a:spLocks noGrp="1"/>
          </p:cNvSpPr>
          <p:nvPr>
            <p:ph type="pic" sz="quarter" idx="18" hasCustomPrompt="1"/>
          </p:nvPr>
        </p:nvSpPr>
        <p:spPr>
          <a:xfrm>
            <a:off x="32987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1" name="Picture Placeholder 30"/>
          <p:cNvSpPr>
            <a:spLocks noGrp="1"/>
          </p:cNvSpPr>
          <p:nvPr>
            <p:ph type="pic" sz="quarter" idx="19" hasCustomPrompt="1"/>
          </p:nvPr>
        </p:nvSpPr>
        <p:spPr>
          <a:xfrm>
            <a:off x="62070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2" name="Picture Placeholder 31"/>
          <p:cNvSpPr>
            <a:spLocks noGrp="1"/>
          </p:cNvSpPr>
          <p:nvPr>
            <p:ph type="pic" sz="quarter" idx="20" hasCustomPrompt="1"/>
          </p:nvPr>
        </p:nvSpPr>
        <p:spPr>
          <a:xfrm>
            <a:off x="91153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3" name="Picture Placeholder 32"/>
          <p:cNvSpPr>
            <a:spLocks noGrp="1"/>
          </p:cNvSpPr>
          <p:nvPr>
            <p:ph type="pic" sz="quarter" idx="21" hasCustomPrompt="1"/>
          </p:nvPr>
        </p:nvSpPr>
        <p:spPr>
          <a:xfrm>
            <a:off x="3904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4" name="Picture Placeholder 33"/>
          <p:cNvSpPr>
            <a:spLocks noGrp="1"/>
          </p:cNvSpPr>
          <p:nvPr>
            <p:ph type="pic" sz="quarter" idx="22" hasCustomPrompt="1"/>
          </p:nvPr>
        </p:nvSpPr>
        <p:spPr>
          <a:xfrm>
            <a:off x="32987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5" name="Picture Placeholder 34"/>
          <p:cNvSpPr>
            <a:spLocks noGrp="1"/>
          </p:cNvSpPr>
          <p:nvPr>
            <p:ph type="pic" sz="quarter" idx="23" hasCustomPrompt="1"/>
          </p:nvPr>
        </p:nvSpPr>
        <p:spPr>
          <a:xfrm>
            <a:off x="62070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6" name="Picture Placeholder 35"/>
          <p:cNvSpPr>
            <a:spLocks noGrp="1"/>
          </p:cNvSpPr>
          <p:nvPr>
            <p:ph type="pic" sz="quarter" idx="24" hasCustomPrompt="1"/>
          </p:nvPr>
        </p:nvSpPr>
        <p:spPr>
          <a:xfrm>
            <a:off x="91153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ppt_x"/>
                                          </p:val>
                                        </p:tav>
                                        <p:tav tm="100000">
                                          <p:val>
                                            <p:strVal val="#ppt_x"/>
                                          </p:val>
                                        </p:tav>
                                      </p:tavLst>
                                    </p:anim>
                                    <p:anim calcmode="lin" valueType="num">
                                      <p:cBhvr additive="base">
                                        <p:cTn id="12" dur="75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ppt_x"/>
                                          </p:val>
                                        </p:tav>
                                        <p:tav tm="100000">
                                          <p:val>
                                            <p:strVal val="#ppt_x"/>
                                          </p:val>
                                        </p:tav>
                                      </p:tavLst>
                                    </p:anim>
                                    <p:anim calcmode="lin" valueType="num">
                                      <p:cBhvr additive="base">
                                        <p:cTn id="16" dur="75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750" fill="hold"/>
                                        <p:tgtEl>
                                          <p:spTgt spid="32"/>
                                        </p:tgtEl>
                                        <p:attrNameLst>
                                          <p:attrName>ppt_x</p:attrName>
                                        </p:attrNameLst>
                                      </p:cBhvr>
                                      <p:tavLst>
                                        <p:tav tm="0">
                                          <p:val>
                                            <p:strVal val="#ppt_x"/>
                                          </p:val>
                                        </p:tav>
                                        <p:tav tm="100000">
                                          <p:val>
                                            <p:strVal val="#ppt_x"/>
                                          </p:val>
                                        </p:tav>
                                      </p:tavLst>
                                    </p:anim>
                                    <p:anim calcmode="lin" valueType="num">
                                      <p:cBhvr additive="base">
                                        <p:cTn id="20" dur="75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750" fill="hold"/>
                                        <p:tgtEl>
                                          <p:spTgt spid="33"/>
                                        </p:tgtEl>
                                        <p:attrNameLst>
                                          <p:attrName>ppt_x</p:attrName>
                                        </p:attrNameLst>
                                      </p:cBhvr>
                                      <p:tavLst>
                                        <p:tav tm="0">
                                          <p:val>
                                            <p:strVal val="#ppt_x"/>
                                          </p:val>
                                        </p:tav>
                                        <p:tav tm="100000">
                                          <p:val>
                                            <p:strVal val="#ppt_x"/>
                                          </p:val>
                                        </p:tav>
                                      </p:tavLst>
                                    </p:anim>
                                    <p:anim calcmode="lin" valueType="num">
                                      <p:cBhvr additive="base">
                                        <p:cTn id="24" dur="75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75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750" fill="hold"/>
                                        <p:tgtEl>
                                          <p:spTgt spid="34"/>
                                        </p:tgtEl>
                                        <p:attrNameLst>
                                          <p:attrName>ppt_x</p:attrName>
                                        </p:attrNameLst>
                                      </p:cBhvr>
                                      <p:tavLst>
                                        <p:tav tm="0">
                                          <p:val>
                                            <p:strVal val="#ppt_x"/>
                                          </p:val>
                                        </p:tav>
                                        <p:tav tm="100000">
                                          <p:val>
                                            <p:strVal val="#ppt_x"/>
                                          </p:val>
                                        </p:tav>
                                      </p:tavLst>
                                    </p:anim>
                                    <p:anim calcmode="lin" valueType="num">
                                      <p:cBhvr additive="base">
                                        <p:cTn id="28" dur="75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750" fill="hold"/>
                                        <p:tgtEl>
                                          <p:spTgt spid="35"/>
                                        </p:tgtEl>
                                        <p:attrNameLst>
                                          <p:attrName>ppt_x</p:attrName>
                                        </p:attrNameLst>
                                      </p:cBhvr>
                                      <p:tavLst>
                                        <p:tav tm="0">
                                          <p:val>
                                            <p:strVal val="#ppt_x"/>
                                          </p:val>
                                        </p:tav>
                                        <p:tav tm="100000">
                                          <p:val>
                                            <p:strVal val="#ppt_x"/>
                                          </p:val>
                                        </p:tav>
                                      </p:tavLst>
                                    </p:anim>
                                    <p:anim calcmode="lin" valueType="num">
                                      <p:cBhvr additive="base">
                                        <p:cTn id="32" dur="75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ppt_x"/>
                                          </p:val>
                                        </p:tav>
                                        <p:tav tm="100000">
                                          <p:val>
                                            <p:strVal val="#ppt_x"/>
                                          </p:val>
                                        </p:tav>
                                      </p:tavLst>
                                    </p:anim>
                                    <p:anim calcmode="lin" valueType="num">
                                      <p:cBhvr additive="base">
                                        <p:cTn id="36" dur="10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1" grpId="0"/>
      <p:bldP spid="32" grpId="0"/>
      <p:bldP spid="33" grpId="0"/>
      <p:bldP spid="34" grpId="0"/>
      <p:bldP spid="35" grpId="0"/>
      <p:bldP spid="36"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7" name="Freeform: Shape 6"/>
          <p:cNvSpPr/>
          <p:nvPr userDrawn="1"/>
        </p:nvSpPr>
        <p:spPr>
          <a:xfrm>
            <a:off x="0" y="0"/>
            <a:ext cx="12192000" cy="5078833"/>
          </a:xfrm>
          <a:custGeom>
            <a:avLst/>
            <a:gdLst>
              <a:gd name="connsiteX0" fmla="*/ 124634 w 12192000"/>
              <a:gd name="connsiteY0" fmla="*/ 0 h 5078833"/>
              <a:gd name="connsiteX1" fmla="*/ 3099291 w 12192000"/>
              <a:gd name="connsiteY1" fmla="*/ 0 h 5078833"/>
              <a:gd name="connsiteX2" fmla="*/ 3099310 w 12192000"/>
              <a:gd name="connsiteY2" fmla="*/ 1 h 5078833"/>
              <a:gd name="connsiteX3" fmla="*/ 12192000 w 12192000"/>
              <a:gd name="connsiteY3" fmla="*/ 1 h 5078833"/>
              <a:gd name="connsiteX4" fmla="*/ 12192000 w 12192000"/>
              <a:gd name="connsiteY4" fmla="*/ 442857 h 5078833"/>
              <a:gd name="connsiteX5" fmla="*/ 12192000 w 12192000"/>
              <a:gd name="connsiteY5" fmla="*/ 5038945 h 5078833"/>
              <a:gd name="connsiteX6" fmla="*/ 12113717 w 12192000"/>
              <a:gd name="connsiteY6" fmla="*/ 5006477 h 5078833"/>
              <a:gd name="connsiteX7" fmla="*/ 7230911 w 12192000"/>
              <a:gd name="connsiteY7" fmla="*/ 5073965 h 5078833"/>
              <a:gd name="connsiteX8" fmla="*/ 3553156 w 12192000"/>
              <a:gd name="connsiteY8" fmla="*/ 4186079 h 5078833"/>
              <a:gd name="connsiteX9" fmla="*/ 238408 w 12192000"/>
              <a:gd name="connsiteY9" fmla="*/ 4940119 h 5078833"/>
              <a:gd name="connsiteX10" fmla="*/ 26574 w 12192000"/>
              <a:gd name="connsiteY10" fmla="*/ 4953804 h 5078833"/>
              <a:gd name="connsiteX11" fmla="*/ 0 w 12192000"/>
              <a:gd name="connsiteY11" fmla="*/ 4954486 h 5078833"/>
              <a:gd name="connsiteX12" fmla="*/ 0 w 12192000"/>
              <a:gd name="connsiteY12" fmla="*/ 2558963 h 5078833"/>
              <a:gd name="connsiteX13" fmla="*/ 0 w 12192000"/>
              <a:gd name="connsiteY13" fmla="*/ 1 h 5078833"/>
              <a:gd name="connsiteX14" fmla="*/ 124634 w 12192000"/>
              <a:gd name="connsiteY14" fmla="*/ 1 h 507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5078833">
                <a:moveTo>
                  <a:pt x="124634" y="0"/>
                </a:moveTo>
                <a:lnTo>
                  <a:pt x="3099291" y="0"/>
                </a:lnTo>
                <a:cubicBezTo>
                  <a:pt x="3099297" y="0"/>
                  <a:pt x="3099304" y="1"/>
                  <a:pt x="3099310" y="1"/>
                </a:cubicBezTo>
                <a:lnTo>
                  <a:pt x="12192000" y="1"/>
                </a:lnTo>
                <a:lnTo>
                  <a:pt x="12192000" y="442857"/>
                </a:lnTo>
                <a:lnTo>
                  <a:pt x="12192000" y="5038945"/>
                </a:lnTo>
                <a:lnTo>
                  <a:pt x="12113717" y="5006477"/>
                </a:lnTo>
                <a:cubicBezTo>
                  <a:pt x="10731827" y="4481881"/>
                  <a:pt x="8639803" y="5141146"/>
                  <a:pt x="7230911" y="5073965"/>
                </a:cubicBezTo>
                <a:cubicBezTo>
                  <a:pt x="5390354" y="4986201"/>
                  <a:pt x="4718574" y="4208386"/>
                  <a:pt x="3553156" y="4186079"/>
                </a:cubicBezTo>
                <a:cubicBezTo>
                  <a:pt x="2387738" y="4163771"/>
                  <a:pt x="1311119" y="4844706"/>
                  <a:pt x="238408" y="4940119"/>
                </a:cubicBezTo>
                <a:cubicBezTo>
                  <a:pt x="171363" y="4946083"/>
                  <a:pt x="100506" y="4950591"/>
                  <a:pt x="26574" y="4953804"/>
                </a:cubicBezTo>
                <a:lnTo>
                  <a:pt x="0" y="4954486"/>
                </a:lnTo>
                <a:lnTo>
                  <a:pt x="0" y="2558963"/>
                </a:lnTo>
                <a:lnTo>
                  <a:pt x="0" y="1"/>
                </a:lnTo>
                <a:lnTo>
                  <a:pt x="124634" y="1"/>
                </a:lnTo>
                <a:close/>
              </a:path>
            </a:pathLst>
          </a:cu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Picture Placeholder 7"/>
          <p:cNvSpPr>
            <a:spLocks noGrp="1"/>
          </p:cNvSpPr>
          <p:nvPr>
            <p:ph type="pic" sz="quarter" idx="13" hasCustomPrompt="1"/>
          </p:nvPr>
        </p:nvSpPr>
        <p:spPr>
          <a:xfrm>
            <a:off x="0" y="1"/>
            <a:ext cx="12192000" cy="5108067"/>
          </a:xfrm>
          <a:custGeom>
            <a:avLst/>
            <a:gdLst>
              <a:gd name="connsiteX0" fmla="*/ 0 w 12192000"/>
              <a:gd name="connsiteY0" fmla="*/ 0 h 5108067"/>
              <a:gd name="connsiteX1" fmla="*/ 12192000 w 12192000"/>
              <a:gd name="connsiteY1" fmla="*/ 0 h 5108067"/>
              <a:gd name="connsiteX2" fmla="*/ 12192000 w 12192000"/>
              <a:gd name="connsiteY2" fmla="*/ 3672987 h 5108067"/>
              <a:gd name="connsiteX3" fmla="*/ 11915084 w 12192000"/>
              <a:gd name="connsiteY3" fmla="*/ 3755307 h 5108067"/>
              <a:gd name="connsiteX4" fmla="*/ 7344697 w 12192000"/>
              <a:gd name="connsiteY4" fmla="*/ 4866966 h 5108067"/>
              <a:gd name="connsiteX5" fmla="*/ 3628103 w 12192000"/>
              <a:gd name="connsiteY5" fmla="*/ 4159043 h 5108067"/>
              <a:gd name="connsiteX6" fmla="*/ 353961 w 12192000"/>
              <a:gd name="connsiteY6" fmla="*/ 5073443 h 5108067"/>
              <a:gd name="connsiteX7" fmla="*/ 143044 w 12192000"/>
              <a:gd name="connsiteY7" fmla="*/ 5097417 h 5108067"/>
              <a:gd name="connsiteX8" fmla="*/ 0 w 12192000"/>
              <a:gd name="connsiteY8" fmla="*/ 5108067 h 510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08067">
                <a:moveTo>
                  <a:pt x="0" y="0"/>
                </a:moveTo>
                <a:lnTo>
                  <a:pt x="12192000" y="0"/>
                </a:lnTo>
                <a:lnTo>
                  <a:pt x="12192000" y="3672987"/>
                </a:lnTo>
                <a:lnTo>
                  <a:pt x="11915084" y="3755307"/>
                </a:lnTo>
                <a:cubicBezTo>
                  <a:pt x="10561689" y="4159044"/>
                  <a:pt x="8513507" y="4778476"/>
                  <a:pt x="7344697" y="4866966"/>
                </a:cubicBezTo>
                <a:cubicBezTo>
                  <a:pt x="5786286" y="4984953"/>
                  <a:pt x="4793226" y="4124630"/>
                  <a:pt x="3628103" y="4159043"/>
                </a:cubicBezTo>
                <a:cubicBezTo>
                  <a:pt x="2462980" y="4193456"/>
                  <a:pt x="1420761" y="4925959"/>
                  <a:pt x="353961" y="5073443"/>
                </a:cubicBezTo>
                <a:cubicBezTo>
                  <a:pt x="287286" y="5082661"/>
                  <a:pt x="216732" y="5090611"/>
                  <a:pt x="143044" y="5097417"/>
                </a:cubicBezTo>
                <a:lnTo>
                  <a:pt x="0" y="5108067"/>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 name="Picture Placeholder 11"/>
          <p:cNvSpPr>
            <a:spLocks noGrp="1" noChangeAspect="1"/>
          </p:cNvSpPr>
          <p:nvPr>
            <p:ph type="pic" sz="quarter" idx="10" hasCustomPrompt="1"/>
          </p:nvPr>
        </p:nvSpPr>
        <p:spPr>
          <a:xfrm rot="21060000">
            <a:off x="7661305" y="1516734"/>
            <a:ext cx="4159651" cy="2667691"/>
          </a:xfrm>
          <a:prstGeom prst="rect">
            <a:avLst/>
          </a:prstGeom>
          <a:solidFill>
            <a:schemeClr val="bg1">
              <a:lumMod val="85000"/>
            </a:schemeClr>
          </a:solidFill>
          <a:scene3d>
            <a:camera prst="perspectiveContrastingLeftFacing" fov="2700000">
              <a:rot lat="20580000" lon="3540000" rev="21000000"/>
            </a:camera>
            <a:lightRig rig="threePt" dir="t"/>
          </a:scene3d>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3" name="Picture Placeholder 11"/>
          <p:cNvSpPr>
            <a:spLocks noGrp="1" noChangeAspect="1"/>
          </p:cNvSpPr>
          <p:nvPr>
            <p:ph type="pic" sz="quarter" idx="12" hasCustomPrompt="1"/>
          </p:nvPr>
        </p:nvSpPr>
        <p:spPr>
          <a:xfrm rot="21060000">
            <a:off x="6961912" y="1512347"/>
            <a:ext cx="3740027" cy="2398576"/>
          </a:xfrm>
          <a:prstGeom prst="rect">
            <a:avLst/>
          </a:prstGeom>
          <a:solidFill>
            <a:schemeClr val="bg1">
              <a:lumMod val="95000"/>
              <a:alpha val="39000"/>
            </a:schemeClr>
          </a:solidFill>
          <a:effectLst>
            <a:outerShdw blurRad="749300" dist="584200" dir="1500000" sx="94000" sy="94000" algn="tl" rotWithShape="0">
              <a:prstClr val="black">
                <a:alpha val="40000"/>
              </a:prstClr>
            </a:outerShdw>
          </a:effectLst>
          <a:scene3d>
            <a:camera prst="perspectiveContrastingLeftFacing" fov="2700000">
              <a:rot lat="20580000" lon="3540000" rev="21000000"/>
            </a:camera>
            <a:lightRig rig="threePt" dir="t"/>
          </a:scene3d>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05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1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P spid="2" grpId="0" bldLvl="0" animBg="1"/>
      <p:bldP spid="3" grpId="0" bldLvl="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51" name="Rectangle 50"/>
          <p:cNvSpPr/>
          <p:nvPr userDrawn="1"/>
        </p:nvSpPr>
        <p:spPr>
          <a:xfrm>
            <a:off x="1" y="6241143"/>
            <a:ext cx="12192000" cy="616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p:cNvSpPr/>
          <p:nvPr userDrawn="1"/>
        </p:nvSpPr>
        <p:spPr>
          <a:xfrm>
            <a:off x="0" y="3209247"/>
            <a:ext cx="12192000" cy="3648754"/>
          </a:xfrm>
          <a:custGeom>
            <a:avLst/>
            <a:gdLst>
              <a:gd name="connsiteX0" fmla="*/ 0 w 12192000"/>
              <a:gd name="connsiteY0" fmla="*/ 0 h 3648754"/>
              <a:gd name="connsiteX1" fmla="*/ 287434 w 12192000"/>
              <a:gd name="connsiteY1" fmla="*/ 49392 h 3648754"/>
              <a:gd name="connsiteX2" fmla="*/ 7423268 w 12192000"/>
              <a:gd name="connsiteY2" fmla="*/ 1429205 h 3648754"/>
              <a:gd name="connsiteX3" fmla="*/ 11703983 w 12192000"/>
              <a:gd name="connsiteY3" fmla="*/ 940264 h 3648754"/>
              <a:gd name="connsiteX4" fmla="*/ 12192000 w 12192000"/>
              <a:gd name="connsiteY4" fmla="*/ 840560 h 3648754"/>
              <a:gd name="connsiteX5" fmla="*/ 12192000 w 12192000"/>
              <a:gd name="connsiteY5" fmla="*/ 3648754 h 3648754"/>
              <a:gd name="connsiteX6" fmla="*/ 0 w 12192000"/>
              <a:gd name="connsiteY6" fmla="*/ 3648754 h 36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48754">
                <a:moveTo>
                  <a:pt x="0" y="0"/>
                </a:moveTo>
                <a:lnTo>
                  <a:pt x="287434" y="49392"/>
                </a:lnTo>
                <a:cubicBezTo>
                  <a:pt x="2687103" y="514832"/>
                  <a:pt x="4299750" y="1432874"/>
                  <a:pt x="7423268" y="1429205"/>
                </a:cubicBezTo>
                <a:cubicBezTo>
                  <a:pt x="8724732" y="1427675"/>
                  <a:pt x="10209901" y="1228870"/>
                  <a:pt x="11703983" y="940264"/>
                </a:cubicBezTo>
                <a:lnTo>
                  <a:pt x="12192000" y="840560"/>
                </a:lnTo>
                <a:lnTo>
                  <a:pt x="12192000" y="3648754"/>
                </a:lnTo>
                <a:lnTo>
                  <a:pt x="0" y="3648754"/>
                </a:lnTo>
                <a:close/>
              </a:path>
            </a:pathLst>
          </a:cu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icture Placeholder 59"/>
          <p:cNvSpPr>
            <a:spLocks noGrp="1"/>
          </p:cNvSpPr>
          <p:nvPr>
            <p:ph type="pic" sz="quarter" idx="12" hasCustomPrompt="1"/>
          </p:nvPr>
        </p:nvSpPr>
        <p:spPr>
          <a:xfrm>
            <a:off x="6113255" y="4270590"/>
            <a:ext cx="4628939" cy="2587411"/>
          </a:xfrm>
          <a:custGeom>
            <a:avLst/>
            <a:gdLst>
              <a:gd name="connsiteX0" fmla="*/ 0 w 4628939"/>
              <a:gd name="connsiteY0" fmla="*/ 0 h 2587411"/>
              <a:gd name="connsiteX1" fmla="*/ 4628939 w 4628939"/>
              <a:gd name="connsiteY1" fmla="*/ 0 h 2587411"/>
              <a:gd name="connsiteX2" fmla="*/ 4628939 w 4628939"/>
              <a:gd name="connsiteY2" fmla="*/ 2587411 h 2587411"/>
              <a:gd name="connsiteX3" fmla="*/ 0 w 4628939"/>
              <a:gd name="connsiteY3" fmla="*/ 2587411 h 2587411"/>
            </a:gdLst>
            <a:ahLst/>
            <a:cxnLst>
              <a:cxn ang="0">
                <a:pos x="connsiteX0" y="connsiteY0"/>
              </a:cxn>
              <a:cxn ang="0">
                <a:pos x="connsiteX1" y="connsiteY1"/>
              </a:cxn>
              <a:cxn ang="0">
                <a:pos x="connsiteX2" y="connsiteY2"/>
              </a:cxn>
              <a:cxn ang="0">
                <a:pos x="connsiteX3" y="connsiteY3"/>
              </a:cxn>
            </a:cxnLst>
            <a:rect l="l" t="t" r="r" b="b"/>
            <a:pathLst>
              <a:path w="4628939" h="2587411">
                <a:moveTo>
                  <a:pt x="0" y="0"/>
                </a:moveTo>
                <a:lnTo>
                  <a:pt x="4628939" y="0"/>
                </a:lnTo>
                <a:lnTo>
                  <a:pt x="4628939" y="2587411"/>
                </a:lnTo>
                <a:lnTo>
                  <a:pt x="0" y="2587411"/>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7" name="Picture Placeholder 56"/>
          <p:cNvSpPr>
            <a:spLocks noGrp="1"/>
          </p:cNvSpPr>
          <p:nvPr>
            <p:ph type="pic" sz="quarter" idx="11" hasCustomPrompt="1"/>
          </p:nvPr>
        </p:nvSpPr>
        <p:spPr>
          <a:xfrm>
            <a:off x="1449804" y="4270590"/>
            <a:ext cx="4628939" cy="2587411"/>
          </a:xfrm>
          <a:custGeom>
            <a:avLst/>
            <a:gdLst>
              <a:gd name="connsiteX0" fmla="*/ 0 w 4628939"/>
              <a:gd name="connsiteY0" fmla="*/ 0 h 2587411"/>
              <a:gd name="connsiteX1" fmla="*/ 4628939 w 4628939"/>
              <a:gd name="connsiteY1" fmla="*/ 0 h 2587411"/>
              <a:gd name="connsiteX2" fmla="*/ 4628939 w 4628939"/>
              <a:gd name="connsiteY2" fmla="*/ 2587411 h 2587411"/>
              <a:gd name="connsiteX3" fmla="*/ 0 w 4628939"/>
              <a:gd name="connsiteY3" fmla="*/ 2587411 h 2587411"/>
            </a:gdLst>
            <a:ahLst/>
            <a:cxnLst>
              <a:cxn ang="0">
                <a:pos x="connsiteX0" y="connsiteY0"/>
              </a:cxn>
              <a:cxn ang="0">
                <a:pos x="connsiteX1" y="connsiteY1"/>
              </a:cxn>
              <a:cxn ang="0">
                <a:pos x="connsiteX2" y="connsiteY2"/>
              </a:cxn>
              <a:cxn ang="0">
                <a:pos x="connsiteX3" y="connsiteY3"/>
              </a:cxn>
            </a:cxnLst>
            <a:rect l="l" t="t" r="r" b="b"/>
            <a:pathLst>
              <a:path w="4628939" h="2587411">
                <a:moveTo>
                  <a:pt x="0" y="0"/>
                </a:moveTo>
                <a:lnTo>
                  <a:pt x="4628939" y="0"/>
                </a:lnTo>
                <a:lnTo>
                  <a:pt x="4628939" y="2587411"/>
                </a:lnTo>
                <a:lnTo>
                  <a:pt x="0" y="2587411"/>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54" name="Picture Placeholder 53"/>
          <p:cNvSpPr>
            <a:spLocks noGrp="1"/>
          </p:cNvSpPr>
          <p:nvPr>
            <p:ph type="pic" sz="quarter" idx="10" hasCustomPrompt="1"/>
          </p:nvPr>
        </p:nvSpPr>
        <p:spPr>
          <a:xfrm>
            <a:off x="3015574" y="3414308"/>
            <a:ext cx="6160848" cy="3443692"/>
          </a:xfrm>
          <a:custGeom>
            <a:avLst/>
            <a:gdLst>
              <a:gd name="connsiteX0" fmla="*/ 0 w 6160848"/>
              <a:gd name="connsiteY0" fmla="*/ 0 h 3443692"/>
              <a:gd name="connsiteX1" fmla="*/ 6160848 w 6160848"/>
              <a:gd name="connsiteY1" fmla="*/ 0 h 3443692"/>
              <a:gd name="connsiteX2" fmla="*/ 6160848 w 6160848"/>
              <a:gd name="connsiteY2" fmla="*/ 3443692 h 3443692"/>
              <a:gd name="connsiteX3" fmla="*/ 0 w 6160848"/>
              <a:gd name="connsiteY3" fmla="*/ 3443692 h 3443692"/>
            </a:gdLst>
            <a:ahLst/>
            <a:cxnLst>
              <a:cxn ang="0">
                <a:pos x="connsiteX0" y="connsiteY0"/>
              </a:cxn>
              <a:cxn ang="0">
                <a:pos x="connsiteX1" y="connsiteY1"/>
              </a:cxn>
              <a:cxn ang="0">
                <a:pos x="connsiteX2" y="connsiteY2"/>
              </a:cxn>
              <a:cxn ang="0">
                <a:pos x="connsiteX3" y="connsiteY3"/>
              </a:cxn>
            </a:cxnLst>
            <a:rect l="l" t="t" r="r" b="b"/>
            <a:pathLst>
              <a:path w="6160848" h="3443692">
                <a:moveTo>
                  <a:pt x="0" y="0"/>
                </a:moveTo>
                <a:lnTo>
                  <a:pt x="6160848" y="0"/>
                </a:lnTo>
                <a:lnTo>
                  <a:pt x="6160848" y="3443692"/>
                </a:lnTo>
                <a:lnTo>
                  <a:pt x="0" y="3443692"/>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6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750" fill="hold"/>
                                        <p:tgtEl>
                                          <p:spTgt spid="54"/>
                                        </p:tgtEl>
                                        <p:attrNameLst>
                                          <p:attrName>ppt_x</p:attrName>
                                        </p:attrNameLst>
                                      </p:cBhvr>
                                      <p:tavLst>
                                        <p:tav tm="0">
                                          <p:val>
                                            <p:strVal val="#ppt_x"/>
                                          </p:val>
                                        </p:tav>
                                        <p:tav tm="100000">
                                          <p:val>
                                            <p:strVal val="#ppt_x"/>
                                          </p:val>
                                        </p:tav>
                                      </p:tavLst>
                                    </p:anim>
                                    <p:anim calcmode="lin" valueType="num">
                                      <p:cBhvr additive="base">
                                        <p:cTn id="12" dur="75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000" fill="hold"/>
                                        <p:tgtEl>
                                          <p:spTgt spid="60"/>
                                        </p:tgtEl>
                                        <p:attrNameLst>
                                          <p:attrName>ppt_x</p:attrName>
                                        </p:attrNameLst>
                                      </p:cBhvr>
                                      <p:tavLst>
                                        <p:tav tm="0">
                                          <p:val>
                                            <p:strVal val="#ppt_x"/>
                                          </p:val>
                                        </p:tav>
                                        <p:tav tm="100000">
                                          <p:val>
                                            <p:strVal val="#ppt_x"/>
                                          </p:val>
                                        </p:tav>
                                      </p:tavLst>
                                    </p:anim>
                                    <p:anim calcmode="lin" valueType="num">
                                      <p:cBhvr additive="base">
                                        <p:cTn id="16" dur="10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1000" fill="hold"/>
                                        <p:tgtEl>
                                          <p:spTgt spid="57"/>
                                        </p:tgtEl>
                                        <p:attrNameLst>
                                          <p:attrName>ppt_x</p:attrName>
                                        </p:attrNameLst>
                                      </p:cBhvr>
                                      <p:tavLst>
                                        <p:tav tm="0">
                                          <p:val>
                                            <p:strVal val="#ppt_x"/>
                                          </p:val>
                                        </p:tav>
                                        <p:tav tm="100000">
                                          <p:val>
                                            <p:strVal val="#ppt_x"/>
                                          </p:val>
                                        </p:tav>
                                      </p:tavLst>
                                    </p:anim>
                                    <p:anim calcmode="lin" valueType="num">
                                      <p:cBhvr additive="base">
                                        <p:cTn id="20" dur="10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0" grpId="0" bldLvl="0" animBg="1"/>
      <p:bldP spid="57" grpId="0" bldLvl="0" animBg="1"/>
      <p:bldP spid="54" grpId="0" bldLvl="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343125E-3261-4048-BD60-460D9F1F05AA}" type="datetimeFigureOut">
              <a:rPr lang="zh-CN" altLang="en-US" smtClean="0"/>
              <a:t>2020/6/11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343125E-3261-4048-BD60-460D9F1F05AA}" type="datetimeFigureOut">
              <a:rPr lang="zh-CN" altLang="en-US" smtClean="0"/>
              <a:t>2020/6/11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343125E-3261-4048-BD60-460D9F1F05AA}" type="datetimeFigureOut">
              <a:rPr lang="zh-CN" altLang="en-US" smtClean="0"/>
              <a:t>2020/6/11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43125E-3261-4048-BD60-460D9F1F05AA}" type="datetimeFigureOut">
              <a:rPr lang="zh-CN" altLang="en-US" smtClean="0"/>
              <a:t>2020/6/11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2A43D-F118-4795-B64E-D421E331B2D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43125E-3261-4048-BD60-460D9F1F05AA}" type="datetimeFigureOut">
              <a:rPr lang="zh-CN" altLang="en-US" smtClean="0"/>
              <a:t>2020/6/11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2A43D-F118-4795-B64E-D421E331B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43125E-3261-4048-BD60-460D9F1F05AA}" type="datetimeFigureOut">
              <a:rPr lang="zh-CN" altLang="en-US" smtClean="0"/>
              <a:t>2020/6/11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2A43D-F118-4795-B64E-D421E331B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4.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3.jpe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22.png"/><Relationship Id="rId5" Type="http://schemas.openxmlformats.org/officeDocument/2006/relationships/image" Target="../media/image15.jpe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9.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5.jpeg"/><Relationship Id="rId5" Type="http://schemas.openxmlformats.org/officeDocument/2006/relationships/image" Target="../media/image31.jpe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3.jpeg"/><Relationship Id="rId7"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32.jpeg"/><Relationship Id="rId5" Type="http://schemas.openxmlformats.org/officeDocument/2006/relationships/image" Target="../media/image15.jpeg"/><Relationship Id="rId10" Type="http://schemas.openxmlformats.org/officeDocument/2006/relationships/image" Target="../media/image36.jpeg"/><Relationship Id="rId4" Type="http://schemas.openxmlformats.org/officeDocument/2006/relationships/image" Target="../media/image14.png"/><Relationship Id="rId9"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37.jpeg"/><Relationship Id="rId5" Type="http://schemas.openxmlformats.org/officeDocument/2006/relationships/image" Target="../media/image15.jpe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2.xml"/><Relationship Id="rId1" Type="http://schemas.openxmlformats.org/officeDocument/2006/relationships/tags" Target="../tags/tag5.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15.jpe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2.xml"/><Relationship Id="rId1" Type="http://schemas.openxmlformats.org/officeDocument/2006/relationships/tags" Target="../tags/tag6.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13.jpeg"/><Relationship Id="rId7"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37.xml"/><Relationship Id="rId6" Type="http://schemas.openxmlformats.org/officeDocument/2006/relationships/image" Target="../media/image40.png"/><Relationship Id="rId5" Type="http://schemas.openxmlformats.org/officeDocument/2006/relationships/image" Target="../media/image15.jpe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15.jpe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37.xml"/><Relationship Id="rId6" Type="http://schemas.openxmlformats.org/officeDocument/2006/relationships/image" Target="../media/image43.png"/><Relationship Id="rId5" Type="http://schemas.openxmlformats.org/officeDocument/2006/relationships/image" Target="../media/image15.jpe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37.xml"/><Relationship Id="rId6" Type="http://schemas.openxmlformats.org/officeDocument/2006/relationships/image" Target="../media/image44.png"/><Relationship Id="rId5" Type="http://schemas.openxmlformats.org/officeDocument/2006/relationships/image" Target="../media/image15.jpe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37.xml"/><Relationship Id="rId6" Type="http://schemas.openxmlformats.org/officeDocument/2006/relationships/image" Target="../media/image45.png"/><Relationship Id="rId5" Type="http://schemas.openxmlformats.org/officeDocument/2006/relationships/image" Target="../media/image15.jpe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7.xml"/><Relationship Id="rId1" Type="http://schemas.openxmlformats.org/officeDocument/2006/relationships/tags" Target="../tags/tag7.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15.jpe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46.jpeg"/><Relationship Id="rId2" Type="http://schemas.openxmlformats.org/officeDocument/2006/relationships/slideLayout" Target="../slideLayouts/slideLayout37.xml"/><Relationship Id="rId1" Type="http://schemas.openxmlformats.org/officeDocument/2006/relationships/tags" Target="../tags/tag8.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7.xml"/><Relationship Id="rId1" Type="http://schemas.openxmlformats.org/officeDocument/2006/relationships/tags" Target="../tags/tag9.xml"/><Relationship Id="rId5" Type="http://schemas.openxmlformats.org/officeDocument/2006/relationships/image" Target="../media/image15.jpeg"/><Relationship Id="rId4" Type="http://schemas.openxmlformats.org/officeDocument/2006/relationships/image" Target="../media/image13.jpeg"/></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37.xml"/><Relationship Id="rId5" Type="http://schemas.openxmlformats.org/officeDocument/2006/relationships/image" Target="../media/image47.png"/><Relationship Id="rId4" Type="http://schemas.openxmlformats.org/officeDocument/2006/relationships/image" Target="../media/image15.jpeg"/></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15.jpe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37.xml"/><Relationship Id="rId6" Type="http://schemas.openxmlformats.org/officeDocument/2006/relationships/image" Target="../media/image49.png"/><Relationship Id="rId5" Type="http://schemas.openxmlformats.org/officeDocument/2006/relationships/image" Target="../media/image15.jpe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15.jpeg"/><Relationship Id="rId5" Type="http://schemas.openxmlformats.org/officeDocument/2006/relationships/image" Target="../media/image51.jpeg"/><Relationship Id="rId4" Type="http://schemas.openxmlformats.org/officeDocument/2006/relationships/image" Target="../media/image31.jpeg"/></Relationships>
</file>

<file path=ppt/slides/_rels/slide3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12.xml"/><Relationship Id="rId7" Type="http://schemas.openxmlformats.org/officeDocument/2006/relationships/image" Target="../media/image14.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3.jpeg"/><Relationship Id="rId5" Type="http://schemas.openxmlformats.org/officeDocument/2006/relationships/notesSlide" Target="../notesSlides/notesSlide31.xml"/><Relationship Id="rId4"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notesSlide" Target="../notesSlides/notesSlide32.xml"/><Relationship Id="rId7" Type="http://schemas.openxmlformats.org/officeDocument/2006/relationships/image" Target="../media/image32.jpeg"/><Relationship Id="rId2" Type="http://schemas.openxmlformats.org/officeDocument/2006/relationships/slideLayout" Target="../slideLayouts/slideLayout41.xml"/><Relationship Id="rId1" Type="http://schemas.openxmlformats.org/officeDocument/2006/relationships/tags" Target="../tags/tag13.xml"/><Relationship Id="rId6" Type="http://schemas.openxmlformats.org/officeDocument/2006/relationships/image" Target="../media/image15.jpeg"/><Relationship Id="rId11" Type="http://schemas.openxmlformats.org/officeDocument/2006/relationships/image" Target="../media/image36.jpeg"/><Relationship Id="rId5" Type="http://schemas.openxmlformats.org/officeDocument/2006/relationships/image" Target="../media/image14.png"/><Relationship Id="rId10" Type="http://schemas.openxmlformats.org/officeDocument/2006/relationships/image" Target="../media/image35.jpeg"/><Relationship Id="rId4" Type="http://schemas.openxmlformats.org/officeDocument/2006/relationships/image" Target="../media/image13.jpeg"/><Relationship Id="rId9"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4.png"/><Relationship Id="rId7"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1.jpeg"/><Relationship Id="rId2" Type="http://schemas.openxmlformats.org/officeDocument/2006/relationships/slideLayout" Target="../slideLayouts/slideLayout15.xml"/><Relationship Id="rId1" Type="http://schemas.openxmlformats.org/officeDocument/2006/relationships/tags" Target="../tags/tag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1" name="图片 10"/>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30000"/>
                    </a14:imgEffect>
                  </a14:imgLayer>
                </a14:imgProps>
              </a:ext>
            </a:extLst>
          </a:blip>
          <a:stretch>
            <a:fillRect/>
          </a:stretch>
        </p:blipFill>
        <p:spPr>
          <a:xfrm>
            <a:off x="-1046749" y="4637388"/>
            <a:ext cx="15761148" cy="4441224"/>
          </a:xfrm>
          <a:prstGeom prst="rect">
            <a:avLst/>
          </a:prstGeom>
        </p:spPr>
      </p:pic>
      <p:pic>
        <p:nvPicPr>
          <p:cNvPr id="17" name="图片 16"/>
          <p:cNvPicPr>
            <a:picLocks noChangeAspect="1"/>
          </p:cNvPicPr>
          <p:nvPr/>
        </p:nvPicPr>
        <p:blipFill>
          <a:blip r:embed="rId7"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8" cstate="screen"/>
          <a:stretch>
            <a:fillRect/>
          </a:stretch>
        </p:blipFill>
        <p:spPr>
          <a:xfrm>
            <a:off x="-581908" y="-1358079"/>
            <a:ext cx="8611737" cy="4316724"/>
          </a:xfrm>
          <a:prstGeom prst="rect">
            <a:avLst/>
          </a:prstGeom>
        </p:spPr>
      </p:pic>
      <p:sp>
        <p:nvSpPr>
          <p:cNvPr id="25" name="文本框 24"/>
          <p:cNvSpPr txBox="1"/>
          <p:nvPr/>
        </p:nvSpPr>
        <p:spPr>
          <a:xfrm>
            <a:off x="2821022" y="2814977"/>
            <a:ext cx="6786880" cy="1322070"/>
          </a:xfrm>
          <a:prstGeom prst="rect">
            <a:avLst/>
          </a:prstGeom>
          <a:noFill/>
        </p:spPr>
        <p:txBody>
          <a:bodyPr wrap="none" rtlCol="0">
            <a:spAutoFit/>
          </a:bodyPr>
          <a:lstStyle/>
          <a:p>
            <a:pPr algn="ctr"/>
            <a:r>
              <a:rPr lang="en-US" altLang="zh-CN" sz="8000" dirty="0">
                <a:solidFill>
                  <a:srgbClr val="354964"/>
                </a:solidFill>
                <a:latin typeface="文悦古体仿宋 (非商业用途)" pitchFamily="50" charset="-122"/>
                <a:ea typeface="文悦古体仿宋 (非商业用途)" pitchFamily="50" charset="-122"/>
              </a:rPr>
              <a:t>UXD202005</a:t>
            </a:r>
            <a:r>
              <a:rPr lang="zh-CN" altLang="en-US" sz="8000" dirty="0">
                <a:solidFill>
                  <a:srgbClr val="354964"/>
                </a:solidFill>
                <a:latin typeface="文悦古体仿宋 (非商业用途)" pitchFamily="50" charset="-122"/>
                <a:ea typeface="文悦古体仿宋 (非商业用途)" pitchFamily="50" charset="-122"/>
              </a:rPr>
              <a:t>小组</a:t>
            </a:r>
          </a:p>
        </p:txBody>
      </p:sp>
      <p:sp>
        <p:nvSpPr>
          <p:cNvPr id="26" name="文本框 25"/>
          <p:cNvSpPr txBox="1"/>
          <p:nvPr/>
        </p:nvSpPr>
        <p:spPr>
          <a:xfrm>
            <a:off x="1831194" y="1901203"/>
            <a:ext cx="8636000" cy="1106805"/>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2019—2020</a:t>
            </a:r>
            <a:r>
              <a:rPr lang="zh-CN" alt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第二学期</a:t>
            </a:r>
          </a:p>
        </p:txBody>
      </p:sp>
      <p:pic>
        <p:nvPicPr>
          <p:cNvPr id="28" name="图片 27"/>
          <p:cNvPicPr>
            <a:picLocks noChangeAspect="1"/>
          </p:cNvPicPr>
          <p:nvPr/>
        </p:nvPicPr>
        <p:blipFill rotWithShape="1">
          <a:blip r:embed="rId9" cstate="screen"/>
          <a:srcRect/>
          <a:stretch>
            <a:fillRect/>
          </a:stretch>
        </p:blipFill>
        <p:spPr>
          <a:xfrm>
            <a:off x="5015104" y="4648670"/>
            <a:ext cx="2538290" cy="58676"/>
          </a:xfrm>
          <a:prstGeom prst="rect">
            <a:avLst/>
          </a:prstGeom>
        </p:spPr>
      </p:pic>
      <p:sp>
        <p:nvSpPr>
          <p:cNvPr id="29" name="TextBox 67"/>
          <p:cNvSpPr txBox="1"/>
          <p:nvPr/>
        </p:nvSpPr>
        <p:spPr>
          <a:xfrm>
            <a:off x="3609975" y="4096385"/>
            <a:ext cx="5419725" cy="977265"/>
          </a:xfrm>
          <a:prstGeom prst="rect">
            <a:avLst/>
          </a:prstGeom>
          <a:noFill/>
        </p:spPr>
        <p:txBody>
          <a:bodyPr wrap="square" rtlCol="0">
            <a:spAutoFit/>
          </a:bodyPr>
          <a:lstStyle/>
          <a:p>
            <a:pPr algn="ctr">
              <a:lnSpc>
                <a:spcPct val="120000"/>
              </a:lnSpc>
            </a:pPr>
            <a:r>
              <a:rPr lang="zh-CN" altLang="en-US" sz="2400" dirty="0">
                <a:solidFill>
                  <a:schemeClr val="tx1">
                    <a:lumMod val="50000"/>
                    <a:lumOff val="50000"/>
                  </a:schemeClr>
                </a:solidFill>
                <a:latin typeface="Castro Script PERSONAL USE ONLY" panose="02000000000000000000" pitchFamily="2" charset="0"/>
              </a:rPr>
              <a:t>组长：王华怿</a:t>
            </a:r>
          </a:p>
          <a:p>
            <a:pPr algn="ctr">
              <a:lnSpc>
                <a:spcPct val="120000"/>
              </a:lnSpc>
            </a:pPr>
            <a:r>
              <a:rPr lang="zh-CN" altLang="en-US" sz="2400" dirty="0">
                <a:solidFill>
                  <a:schemeClr val="tx1">
                    <a:lumMod val="50000"/>
                    <a:lumOff val="50000"/>
                  </a:schemeClr>
                </a:solidFill>
                <a:latin typeface="Castro Script PERSONAL USE ONLY" panose="02000000000000000000" pitchFamily="2" charset="0"/>
              </a:rPr>
              <a:t>组员：李欣飏  罗一焱  汪诗怡  梅肖玥</a:t>
            </a:r>
          </a:p>
        </p:txBody>
      </p:sp>
      <p:pic>
        <p:nvPicPr>
          <p:cNvPr id="32" name="图片 31"/>
          <p:cNvPicPr>
            <a:picLocks noChangeAspect="1"/>
          </p:cNvPicPr>
          <p:nvPr/>
        </p:nvPicPr>
        <p:blipFill>
          <a:blip r:embed="rId10"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0-#ppt_w/2"/>
                                          </p:val>
                                        </p:tav>
                                        <p:tav tm="100000">
                                          <p:val>
                                            <p:strVal val="#ppt_x"/>
                                          </p:val>
                                        </p:tav>
                                      </p:tavLst>
                                    </p:anim>
                                    <p:anim calcmode="lin" valueType="num">
                                      <p:cBhvr additive="base">
                                        <p:cTn id="12" dur="7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4" cstate="screen"/>
          <a:stretch>
            <a:fillRect/>
          </a:stretch>
        </p:blipFill>
        <p:spPr>
          <a:xfrm>
            <a:off x="0" y="0"/>
            <a:ext cx="12192000" cy="6858000"/>
          </a:xfrm>
          <a:prstGeom prst="rect">
            <a:avLst/>
          </a:prstGeom>
        </p:spPr>
      </p:pic>
      <p:pic>
        <p:nvPicPr>
          <p:cNvPr id="46" name="图片 45"/>
          <p:cNvPicPr>
            <a:picLocks noChangeAspect="1"/>
          </p:cNvPicPr>
          <p:nvPr/>
        </p:nvPicPr>
        <p:blipFill>
          <a:blip r:embed="rId5" cstate="screen"/>
          <a:stretch>
            <a:fillRect/>
          </a:stretch>
        </p:blipFill>
        <p:spPr>
          <a:xfrm>
            <a:off x="0" y="0"/>
            <a:ext cx="12192000" cy="5996380"/>
          </a:xfrm>
          <a:prstGeom prst="rect">
            <a:avLst/>
          </a:prstGeom>
        </p:spPr>
      </p:pic>
      <p:sp>
        <p:nvSpPr>
          <p:cNvPr id="47" name="矩形 46"/>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4644188" y="477737"/>
            <a:ext cx="2903622" cy="582015"/>
            <a:chOff x="1459832" y="2326104"/>
            <a:chExt cx="4283242" cy="513348"/>
          </a:xfrm>
        </p:grpSpPr>
        <p:pic>
          <p:nvPicPr>
            <p:cNvPr id="49" name="图片 48"/>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50" name="文本框 49"/>
            <p:cNvSpPr txBox="1"/>
            <p:nvPr/>
          </p:nvSpPr>
          <p:spPr>
            <a:xfrm>
              <a:off x="1722129" y="2379179"/>
              <a:ext cx="3758651" cy="406059"/>
            </a:xfrm>
            <a:prstGeom prst="rect">
              <a:avLst/>
            </a:prstGeom>
            <a:noFill/>
          </p:spPr>
          <p:txBody>
            <a:bodyPr wrap="square" rtlCol="0">
              <a:spAutoFit/>
            </a:bodyPr>
            <a:lstStyle/>
            <a:p>
              <a:pPr algn="ctr"/>
              <a:r>
                <a:rPr lang="en-US" altLang="zh-CN" sz="2400" dirty="0">
                  <a:solidFill>
                    <a:srgbClr val="354964"/>
                  </a:solidFill>
                  <a:latin typeface="文悦古体仿宋 (非商业用途)" pitchFamily="50" charset="-122"/>
                  <a:ea typeface="文悦古体仿宋 (非商业用途)" pitchFamily="50" charset="-122"/>
                </a:rPr>
                <a:t>2.</a:t>
              </a:r>
              <a:r>
                <a:rPr lang="zh-CN" altLang="en-US" sz="2400" dirty="0">
                  <a:solidFill>
                    <a:srgbClr val="354964"/>
                  </a:solidFill>
                  <a:latin typeface="文悦古体仿宋 (非商业用途)" pitchFamily="50" charset="-122"/>
                  <a:ea typeface="文悦古体仿宋 (非商业用途)" pitchFamily="50" charset="-122"/>
                </a:rPr>
                <a:t>里程碑</a:t>
              </a:r>
            </a:p>
          </p:txBody>
        </p:sp>
      </p:gr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5" name="Straight Connector 4"/>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Freeform 2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a:spLocks noEditPoints="1"/>
          </p:cNvSpPr>
          <p:nvPr/>
        </p:nvSpPr>
        <p:spPr bwMode="auto">
          <a:xfrm>
            <a:off x="1432429" y="1920527"/>
            <a:ext cx="233363" cy="338138"/>
          </a:xfrm>
          <a:custGeom>
            <a:avLst/>
            <a:gdLst>
              <a:gd name="T0" fmla="*/ 105 w 149"/>
              <a:gd name="T1" fmla="*/ 28 h 216"/>
              <a:gd name="T2" fmla="*/ 73 w 149"/>
              <a:gd name="T3" fmla="*/ 0 h 216"/>
              <a:gd name="T4" fmla="*/ 42 w 149"/>
              <a:gd name="T5" fmla="*/ 29 h 216"/>
              <a:gd name="T6" fmla="*/ 0 w 149"/>
              <a:gd name="T7" fmla="*/ 115 h 216"/>
              <a:gd name="T8" fmla="*/ 51 w 149"/>
              <a:gd name="T9" fmla="*/ 207 h 216"/>
              <a:gd name="T10" fmla="*/ 73 w 149"/>
              <a:gd name="T11" fmla="*/ 216 h 216"/>
              <a:gd name="T12" fmla="*/ 95 w 149"/>
              <a:gd name="T13" fmla="*/ 208 h 216"/>
              <a:gd name="T14" fmla="*/ 149 w 149"/>
              <a:gd name="T15" fmla="*/ 115 h 216"/>
              <a:gd name="T16" fmla="*/ 105 w 149"/>
              <a:gd name="T17" fmla="*/ 28 h 216"/>
              <a:gd name="T18" fmla="*/ 91 w 149"/>
              <a:gd name="T19" fmla="*/ 201 h 216"/>
              <a:gd name="T20" fmla="*/ 91 w 149"/>
              <a:gd name="T21" fmla="*/ 201 h 216"/>
              <a:gd name="T22" fmla="*/ 90 w 149"/>
              <a:gd name="T23" fmla="*/ 202 h 216"/>
              <a:gd name="T24" fmla="*/ 73 w 149"/>
              <a:gd name="T25" fmla="*/ 208 h 216"/>
              <a:gd name="T26" fmla="*/ 56 w 149"/>
              <a:gd name="T27" fmla="*/ 200 h 216"/>
              <a:gd name="T28" fmla="*/ 55 w 149"/>
              <a:gd name="T29" fmla="*/ 200 h 216"/>
              <a:gd name="T30" fmla="*/ 54 w 149"/>
              <a:gd name="T31" fmla="*/ 199 h 216"/>
              <a:gd name="T32" fmla="*/ 8 w 149"/>
              <a:gd name="T33" fmla="*/ 115 h 216"/>
              <a:gd name="T34" fmla="*/ 48 w 149"/>
              <a:gd name="T35" fmla="*/ 35 h 216"/>
              <a:gd name="T36" fmla="*/ 49 w 149"/>
              <a:gd name="T37" fmla="*/ 34 h 216"/>
              <a:gd name="T38" fmla="*/ 49 w 149"/>
              <a:gd name="T39" fmla="*/ 32 h 216"/>
              <a:gd name="T40" fmla="*/ 73 w 149"/>
              <a:gd name="T41" fmla="*/ 8 h 216"/>
              <a:gd name="T42" fmla="*/ 97 w 149"/>
              <a:gd name="T43" fmla="*/ 31 h 216"/>
              <a:gd name="T44" fmla="*/ 98 w 149"/>
              <a:gd name="T45" fmla="*/ 33 h 216"/>
              <a:gd name="T46" fmla="*/ 99 w 149"/>
              <a:gd name="T47" fmla="*/ 34 h 216"/>
              <a:gd name="T48" fmla="*/ 141 w 149"/>
              <a:gd name="T49" fmla="*/ 115 h 216"/>
              <a:gd name="T50" fmla="*/ 91 w 149"/>
              <a:gd name="T51" fmla="*/ 201 h 216"/>
              <a:gd name="T52" fmla="*/ 57 w 149"/>
              <a:gd name="T53" fmla="*/ 97 h 216"/>
              <a:gd name="T54" fmla="*/ 49 w 149"/>
              <a:gd name="T55" fmla="*/ 105 h 216"/>
              <a:gd name="T56" fmla="*/ 57 w 149"/>
              <a:gd name="T57" fmla="*/ 113 h 216"/>
              <a:gd name="T58" fmla="*/ 65 w 149"/>
              <a:gd name="T59" fmla="*/ 105 h 216"/>
              <a:gd name="T60" fmla="*/ 57 w 149"/>
              <a:gd name="T61" fmla="*/ 97 h 216"/>
              <a:gd name="T62" fmla="*/ 41 w 149"/>
              <a:gd name="T63" fmla="*/ 133 h 216"/>
              <a:gd name="T64" fmla="*/ 33 w 149"/>
              <a:gd name="T65" fmla="*/ 141 h 216"/>
              <a:gd name="T66" fmla="*/ 41 w 149"/>
              <a:gd name="T67" fmla="*/ 149 h 216"/>
              <a:gd name="T68" fmla="*/ 49 w 149"/>
              <a:gd name="T69" fmla="*/ 141 h 216"/>
              <a:gd name="T70" fmla="*/ 41 w 149"/>
              <a:gd name="T71" fmla="*/ 133 h 216"/>
              <a:gd name="T72" fmla="*/ 41 w 149"/>
              <a:gd name="T73" fmla="*/ 81 h 216"/>
              <a:gd name="T74" fmla="*/ 33 w 149"/>
              <a:gd name="T75" fmla="*/ 73 h 216"/>
              <a:gd name="T76" fmla="*/ 25 w 149"/>
              <a:gd name="T77" fmla="*/ 81 h 216"/>
              <a:gd name="T78" fmla="*/ 33 w 149"/>
              <a:gd name="T79" fmla="*/ 89 h 216"/>
              <a:gd name="T80" fmla="*/ 41 w 149"/>
              <a:gd name="T81" fmla="*/ 8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9" h="216">
                <a:moveTo>
                  <a:pt x="105" y="28"/>
                </a:moveTo>
                <a:cubicBezTo>
                  <a:pt x="103" y="12"/>
                  <a:pt x="90" y="0"/>
                  <a:pt x="73" y="0"/>
                </a:cubicBezTo>
                <a:cubicBezTo>
                  <a:pt x="57" y="0"/>
                  <a:pt x="43" y="13"/>
                  <a:pt x="42" y="29"/>
                </a:cubicBezTo>
                <a:cubicBezTo>
                  <a:pt x="16" y="45"/>
                  <a:pt x="0" y="79"/>
                  <a:pt x="0" y="115"/>
                </a:cubicBezTo>
                <a:cubicBezTo>
                  <a:pt x="0" y="157"/>
                  <a:pt x="20" y="193"/>
                  <a:pt x="51" y="207"/>
                </a:cubicBezTo>
                <a:cubicBezTo>
                  <a:pt x="57" y="213"/>
                  <a:pt x="65" y="216"/>
                  <a:pt x="73" y="216"/>
                </a:cubicBezTo>
                <a:cubicBezTo>
                  <a:pt x="81" y="216"/>
                  <a:pt x="89" y="213"/>
                  <a:pt x="95" y="208"/>
                </a:cubicBezTo>
                <a:cubicBezTo>
                  <a:pt x="127" y="196"/>
                  <a:pt x="149" y="158"/>
                  <a:pt x="149" y="115"/>
                </a:cubicBezTo>
                <a:cubicBezTo>
                  <a:pt x="149" y="79"/>
                  <a:pt x="131" y="44"/>
                  <a:pt x="105" y="28"/>
                </a:cubicBezTo>
                <a:close/>
                <a:moveTo>
                  <a:pt x="91" y="201"/>
                </a:moveTo>
                <a:cubicBezTo>
                  <a:pt x="91" y="201"/>
                  <a:pt x="91" y="201"/>
                  <a:pt x="91" y="201"/>
                </a:cubicBezTo>
                <a:cubicBezTo>
                  <a:pt x="90" y="202"/>
                  <a:pt x="90" y="202"/>
                  <a:pt x="90" y="202"/>
                </a:cubicBezTo>
                <a:cubicBezTo>
                  <a:pt x="85" y="206"/>
                  <a:pt x="80" y="208"/>
                  <a:pt x="73" y="208"/>
                </a:cubicBezTo>
                <a:cubicBezTo>
                  <a:pt x="67" y="208"/>
                  <a:pt x="60" y="205"/>
                  <a:pt x="56" y="200"/>
                </a:cubicBezTo>
                <a:cubicBezTo>
                  <a:pt x="55" y="200"/>
                  <a:pt x="55" y="200"/>
                  <a:pt x="55" y="200"/>
                </a:cubicBezTo>
                <a:cubicBezTo>
                  <a:pt x="54" y="199"/>
                  <a:pt x="54" y="199"/>
                  <a:pt x="54" y="199"/>
                </a:cubicBezTo>
                <a:cubicBezTo>
                  <a:pt x="27" y="188"/>
                  <a:pt x="8" y="154"/>
                  <a:pt x="8" y="115"/>
                </a:cubicBezTo>
                <a:cubicBezTo>
                  <a:pt x="8" y="81"/>
                  <a:pt x="24" y="49"/>
                  <a:pt x="48" y="35"/>
                </a:cubicBezTo>
                <a:cubicBezTo>
                  <a:pt x="49" y="34"/>
                  <a:pt x="49" y="34"/>
                  <a:pt x="49" y="34"/>
                </a:cubicBezTo>
                <a:cubicBezTo>
                  <a:pt x="49" y="32"/>
                  <a:pt x="49" y="32"/>
                  <a:pt x="49" y="32"/>
                </a:cubicBezTo>
                <a:cubicBezTo>
                  <a:pt x="50" y="19"/>
                  <a:pt x="60" y="8"/>
                  <a:pt x="73" y="8"/>
                </a:cubicBezTo>
                <a:cubicBezTo>
                  <a:pt x="86" y="8"/>
                  <a:pt x="97" y="18"/>
                  <a:pt x="97" y="31"/>
                </a:cubicBezTo>
                <a:cubicBezTo>
                  <a:pt x="98" y="33"/>
                  <a:pt x="98" y="33"/>
                  <a:pt x="98" y="33"/>
                </a:cubicBezTo>
                <a:cubicBezTo>
                  <a:pt x="99" y="34"/>
                  <a:pt x="99" y="34"/>
                  <a:pt x="99" y="34"/>
                </a:cubicBezTo>
                <a:cubicBezTo>
                  <a:pt x="124" y="48"/>
                  <a:pt x="141" y="81"/>
                  <a:pt x="141" y="115"/>
                </a:cubicBezTo>
                <a:cubicBezTo>
                  <a:pt x="141" y="155"/>
                  <a:pt x="121" y="190"/>
                  <a:pt x="91" y="201"/>
                </a:cubicBezTo>
                <a:close/>
                <a:moveTo>
                  <a:pt x="57" y="97"/>
                </a:moveTo>
                <a:cubicBezTo>
                  <a:pt x="53" y="97"/>
                  <a:pt x="49" y="101"/>
                  <a:pt x="49" y="105"/>
                </a:cubicBezTo>
                <a:cubicBezTo>
                  <a:pt x="49" y="109"/>
                  <a:pt x="53" y="113"/>
                  <a:pt x="57" y="113"/>
                </a:cubicBezTo>
                <a:cubicBezTo>
                  <a:pt x="62" y="113"/>
                  <a:pt x="65" y="109"/>
                  <a:pt x="65" y="105"/>
                </a:cubicBezTo>
                <a:cubicBezTo>
                  <a:pt x="65" y="101"/>
                  <a:pt x="62" y="97"/>
                  <a:pt x="57" y="97"/>
                </a:cubicBezTo>
                <a:close/>
                <a:moveTo>
                  <a:pt x="41" y="133"/>
                </a:moveTo>
                <a:cubicBezTo>
                  <a:pt x="37" y="133"/>
                  <a:pt x="33" y="137"/>
                  <a:pt x="33" y="141"/>
                </a:cubicBezTo>
                <a:cubicBezTo>
                  <a:pt x="33" y="145"/>
                  <a:pt x="37" y="149"/>
                  <a:pt x="41" y="149"/>
                </a:cubicBezTo>
                <a:cubicBezTo>
                  <a:pt x="46" y="149"/>
                  <a:pt x="49" y="145"/>
                  <a:pt x="49" y="141"/>
                </a:cubicBezTo>
                <a:cubicBezTo>
                  <a:pt x="49" y="137"/>
                  <a:pt x="46" y="133"/>
                  <a:pt x="41" y="133"/>
                </a:cubicBezTo>
                <a:close/>
                <a:moveTo>
                  <a:pt x="41" y="81"/>
                </a:moveTo>
                <a:cubicBezTo>
                  <a:pt x="41" y="77"/>
                  <a:pt x="38" y="73"/>
                  <a:pt x="33" y="73"/>
                </a:cubicBezTo>
                <a:cubicBezTo>
                  <a:pt x="29" y="73"/>
                  <a:pt x="25" y="77"/>
                  <a:pt x="25" y="81"/>
                </a:cubicBezTo>
                <a:cubicBezTo>
                  <a:pt x="25" y="85"/>
                  <a:pt x="29" y="89"/>
                  <a:pt x="33" y="89"/>
                </a:cubicBezTo>
                <a:cubicBezTo>
                  <a:pt x="38" y="89"/>
                  <a:pt x="41" y="85"/>
                  <a:pt x="41" y="8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79" name="Freeform 9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a:spLocks noEditPoints="1"/>
          </p:cNvSpPr>
          <p:nvPr/>
        </p:nvSpPr>
        <p:spPr bwMode="auto">
          <a:xfrm>
            <a:off x="8914706" y="1933227"/>
            <a:ext cx="338138" cy="325438"/>
          </a:xfrm>
          <a:custGeom>
            <a:avLst/>
            <a:gdLst>
              <a:gd name="T0" fmla="*/ 97 w 216"/>
              <a:gd name="T1" fmla="*/ 0 h 208"/>
              <a:gd name="T2" fmla="*/ 59 w 216"/>
              <a:gd name="T3" fmla="*/ 12 h 208"/>
              <a:gd name="T4" fmla="*/ 69 w 216"/>
              <a:gd name="T5" fmla="*/ 33 h 208"/>
              <a:gd name="T6" fmla="*/ 3 w 216"/>
              <a:gd name="T7" fmla="*/ 199 h 208"/>
              <a:gd name="T8" fmla="*/ 0 w 216"/>
              <a:gd name="T9" fmla="*/ 202 h 208"/>
              <a:gd name="T10" fmla="*/ 2 w 216"/>
              <a:gd name="T11" fmla="*/ 207 h 208"/>
              <a:gd name="T12" fmla="*/ 6 w 216"/>
              <a:gd name="T13" fmla="*/ 208 h 208"/>
              <a:gd name="T14" fmla="*/ 174 w 216"/>
              <a:gd name="T15" fmla="*/ 137 h 208"/>
              <a:gd name="T16" fmla="*/ 178 w 216"/>
              <a:gd name="T17" fmla="*/ 147 h 208"/>
              <a:gd name="T18" fmla="*/ 195 w 216"/>
              <a:gd name="T19" fmla="*/ 148 h 208"/>
              <a:gd name="T20" fmla="*/ 173 w 216"/>
              <a:gd name="T21" fmla="*/ 34 h 208"/>
              <a:gd name="T22" fmla="*/ 88 w 216"/>
              <a:gd name="T23" fmla="*/ 61 h 208"/>
              <a:gd name="T24" fmla="*/ 53 w 216"/>
              <a:gd name="T25" fmla="*/ 100 h 208"/>
              <a:gd name="T26" fmla="*/ 49 w 216"/>
              <a:gd name="T27" fmla="*/ 107 h 208"/>
              <a:gd name="T28" fmla="*/ 94 w 216"/>
              <a:gd name="T29" fmla="*/ 56 h 208"/>
              <a:gd name="T30" fmla="*/ 81 w 216"/>
              <a:gd name="T31" fmla="*/ 31 h 208"/>
              <a:gd name="T32" fmla="*/ 99 w 216"/>
              <a:gd name="T33" fmla="*/ 25 h 208"/>
              <a:gd name="T34" fmla="*/ 141 w 216"/>
              <a:gd name="T35" fmla="*/ 48 h 208"/>
              <a:gd name="T36" fmla="*/ 182 w 216"/>
              <a:gd name="T37" fmla="*/ 102 h 208"/>
              <a:gd name="T38" fmla="*/ 177 w 216"/>
              <a:gd name="T39" fmla="*/ 127 h 208"/>
              <a:gd name="T40" fmla="*/ 114 w 216"/>
              <a:gd name="T41" fmla="*/ 146 h 208"/>
              <a:gd name="T42" fmla="*/ 57 w 216"/>
              <a:gd name="T43" fmla="*/ 177 h 208"/>
              <a:gd name="T44" fmla="*/ 49 w 216"/>
              <a:gd name="T45" fmla="*/ 107 h 208"/>
              <a:gd name="T46" fmla="*/ 155 w 216"/>
              <a:gd name="T47" fmla="*/ 52 h 208"/>
              <a:gd name="T48" fmla="*/ 146 w 216"/>
              <a:gd name="T49" fmla="*/ 91 h 208"/>
              <a:gd name="T50" fmla="*/ 152 w 216"/>
              <a:gd name="T51" fmla="*/ 50 h 208"/>
              <a:gd name="T52" fmla="*/ 109 w 216"/>
              <a:gd name="T53" fmla="*/ 151 h 208"/>
              <a:gd name="T54" fmla="*/ 64 w 216"/>
              <a:gd name="T55" fmla="*/ 174 h 208"/>
              <a:gd name="T56" fmla="*/ 192 w 216"/>
              <a:gd name="T57" fmla="*/ 139 h 208"/>
              <a:gd name="T58" fmla="*/ 189 w 216"/>
              <a:gd name="T59" fmla="*/ 142 h 208"/>
              <a:gd name="T60" fmla="*/ 183 w 216"/>
              <a:gd name="T61" fmla="*/ 141 h 208"/>
              <a:gd name="T62" fmla="*/ 184 w 216"/>
              <a:gd name="T63" fmla="*/ 135 h 208"/>
              <a:gd name="T64" fmla="*/ 185 w 216"/>
              <a:gd name="T65" fmla="*/ 132 h 208"/>
              <a:gd name="T66" fmla="*/ 99 w 216"/>
              <a:gd name="T67" fmla="*/ 17 h 208"/>
              <a:gd name="T68" fmla="*/ 75 w 216"/>
              <a:gd name="T69" fmla="*/ 23 h 208"/>
              <a:gd name="T70" fmla="*/ 66 w 216"/>
              <a:gd name="T71" fmla="*/ 24 h 208"/>
              <a:gd name="T72" fmla="*/ 68 w 216"/>
              <a:gd name="T73" fmla="*/ 15 h 208"/>
              <a:gd name="T74" fmla="*/ 97 w 216"/>
              <a:gd name="T75" fmla="*/ 8 h 208"/>
              <a:gd name="T76" fmla="*/ 192 w 216"/>
              <a:gd name="T77" fmla="*/ 13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208">
                <a:moveTo>
                  <a:pt x="173" y="34"/>
                </a:moveTo>
                <a:cubicBezTo>
                  <a:pt x="151" y="12"/>
                  <a:pt x="123" y="0"/>
                  <a:pt x="97" y="0"/>
                </a:cubicBezTo>
                <a:cubicBezTo>
                  <a:pt x="85" y="0"/>
                  <a:pt x="74" y="3"/>
                  <a:pt x="65" y="8"/>
                </a:cubicBezTo>
                <a:cubicBezTo>
                  <a:pt x="64" y="8"/>
                  <a:pt x="62" y="9"/>
                  <a:pt x="59" y="12"/>
                </a:cubicBezTo>
                <a:cubicBezTo>
                  <a:pt x="55" y="17"/>
                  <a:pt x="55" y="24"/>
                  <a:pt x="61" y="30"/>
                </a:cubicBezTo>
                <a:cubicBezTo>
                  <a:pt x="63" y="32"/>
                  <a:pt x="66" y="33"/>
                  <a:pt x="69" y="33"/>
                </a:cubicBezTo>
                <a:cubicBezTo>
                  <a:pt x="70" y="33"/>
                  <a:pt x="71" y="33"/>
                  <a:pt x="71" y="33"/>
                </a:cubicBezTo>
                <a:cubicBezTo>
                  <a:pt x="3" y="199"/>
                  <a:pt x="3" y="199"/>
                  <a:pt x="3" y="199"/>
                </a:cubicBezTo>
                <a:cubicBezTo>
                  <a:pt x="3" y="199"/>
                  <a:pt x="3" y="199"/>
                  <a:pt x="3" y="199"/>
                </a:cubicBezTo>
                <a:cubicBezTo>
                  <a:pt x="2" y="200"/>
                  <a:pt x="1" y="201"/>
                  <a:pt x="0" y="202"/>
                </a:cubicBezTo>
                <a:cubicBezTo>
                  <a:pt x="0" y="203"/>
                  <a:pt x="0" y="205"/>
                  <a:pt x="1" y="206"/>
                </a:cubicBezTo>
                <a:cubicBezTo>
                  <a:pt x="2" y="207"/>
                  <a:pt x="2" y="207"/>
                  <a:pt x="2" y="207"/>
                </a:cubicBezTo>
                <a:cubicBezTo>
                  <a:pt x="3" y="207"/>
                  <a:pt x="4" y="208"/>
                  <a:pt x="5" y="208"/>
                </a:cubicBezTo>
                <a:cubicBezTo>
                  <a:pt x="5" y="208"/>
                  <a:pt x="6" y="208"/>
                  <a:pt x="6" y="208"/>
                </a:cubicBezTo>
                <a:cubicBezTo>
                  <a:pt x="7" y="208"/>
                  <a:pt x="8" y="207"/>
                  <a:pt x="9" y="205"/>
                </a:cubicBezTo>
                <a:cubicBezTo>
                  <a:pt x="174" y="137"/>
                  <a:pt x="174" y="137"/>
                  <a:pt x="174" y="137"/>
                </a:cubicBezTo>
                <a:cubicBezTo>
                  <a:pt x="174" y="137"/>
                  <a:pt x="174" y="137"/>
                  <a:pt x="174" y="137"/>
                </a:cubicBezTo>
                <a:cubicBezTo>
                  <a:pt x="174" y="141"/>
                  <a:pt x="175" y="144"/>
                  <a:pt x="178" y="147"/>
                </a:cubicBezTo>
                <a:cubicBezTo>
                  <a:pt x="180" y="150"/>
                  <a:pt x="184" y="151"/>
                  <a:pt x="187" y="151"/>
                </a:cubicBezTo>
                <a:cubicBezTo>
                  <a:pt x="190" y="151"/>
                  <a:pt x="193" y="150"/>
                  <a:pt x="195" y="148"/>
                </a:cubicBezTo>
                <a:cubicBezTo>
                  <a:pt x="197" y="146"/>
                  <a:pt x="199" y="144"/>
                  <a:pt x="199" y="143"/>
                </a:cubicBezTo>
                <a:cubicBezTo>
                  <a:pt x="216" y="112"/>
                  <a:pt x="205" y="67"/>
                  <a:pt x="173" y="34"/>
                </a:cubicBezTo>
                <a:close/>
                <a:moveTo>
                  <a:pt x="72" y="54"/>
                </a:moveTo>
                <a:cubicBezTo>
                  <a:pt x="78" y="54"/>
                  <a:pt x="84" y="57"/>
                  <a:pt x="88" y="61"/>
                </a:cubicBezTo>
                <a:cubicBezTo>
                  <a:pt x="99" y="72"/>
                  <a:pt x="99" y="88"/>
                  <a:pt x="88" y="99"/>
                </a:cubicBezTo>
                <a:cubicBezTo>
                  <a:pt x="79" y="108"/>
                  <a:pt x="63" y="109"/>
                  <a:pt x="53" y="100"/>
                </a:cubicBezTo>
                <a:lnTo>
                  <a:pt x="72" y="54"/>
                </a:lnTo>
                <a:close/>
                <a:moveTo>
                  <a:pt x="49" y="107"/>
                </a:moveTo>
                <a:cubicBezTo>
                  <a:pt x="63" y="117"/>
                  <a:pt x="82" y="116"/>
                  <a:pt x="94" y="104"/>
                </a:cubicBezTo>
                <a:cubicBezTo>
                  <a:pt x="107" y="91"/>
                  <a:pt x="107" y="69"/>
                  <a:pt x="94" y="56"/>
                </a:cubicBezTo>
                <a:cubicBezTo>
                  <a:pt x="89" y="50"/>
                  <a:pt x="82" y="47"/>
                  <a:pt x="75" y="46"/>
                </a:cubicBezTo>
                <a:cubicBezTo>
                  <a:pt x="81" y="31"/>
                  <a:pt x="81" y="31"/>
                  <a:pt x="81" y="31"/>
                </a:cubicBezTo>
                <a:cubicBezTo>
                  <a:pt x="81" y="30"/>
                  <a:pt x="81" y="29"/>
                  <a:pt x="81" y="28"/>
                </a:cubicBezTo>
                <a:cubicBezTo>
                  <a:pt x="86" y="26"/>
                  <a:pt x="92" y="25"/>
                  <a:pt x="99" y="25"/>
                </a:cubicBezTo>
                <a:cubicBezTo>
                  <a:pt x="114" y="25"/>
                  <a:pt x="130" y="32"/>
                  <a:pt x="146" y="44"/>
                </a:cubicBezTo>
                <a:cubicBezTo>
                  <a:pt x="144" y="45"/>
                  <a:pt x="142" y="47"/>
                  <a:pt x="141" y="48"/>
                </a:cubicBezTo>
                <a:cubicBezTo>
                  <a:pt x="127" y="62"/>
                  <a:pt x="127" y="84"/>
                  <a:pt x="140" y="97"/>
                </a:cubicBezTo>
                <a:cubicBezTo>
                  <a:pt x="152" y="108"/>
                  <a:pt x="169" y="110"/>
                  <a:pt x="182" y="102"/>
                </a:cubicBezTo>
                <a:cubicBezTo>
                  <a:pt x="183" y="111"/>
                  <a:pt x="182" y="120"/>
                  <a:pt x="179" y="127"/>
                </a:cubicBezTo>
                <a:cubicBezTo>
                  <a:pt x="178" y="127"/>
                  <a:pt x="177" y="127"/>
                  <a:pt x="177" y="127"/>
                </a:cubicBezTo>
                <a:cubicBezTo>
                  <a:pt x="119" y="151"/>
                  <a:pt x="119" y="151"/>
                  <a:pt x="119" y="151"/>
                </a:cubicBezTo>
                <a:cubicBezTo>
                  <a:pt x="118" y="149"/>
                  <a:pt x="116" y="147"/>
                  <a:pt x="114" y="146"/>
                </a:cubicBezTo>
                <a:cubicBezTo>
                  <a:pt x="101" y="132"/>
                  <a:pt x="79" y="132"/>
                  <a:pt x="66" y="146"/>
                </a:cubicBezTo>
                <a:cubicBezTo>
                  <a:pt x="57" y="154"/>
                  <a:pt x="54" y="166"/>
                  <a:pt x="57" y="177"/>
                </a:cubicBezTo>
                <a:cubicBezTo>
                  <a:pt x="13" y="195"/>
                  <a:pt x="13" y="195"/>
                  <a:pt x="13" y="195"/>
                </a:cubicBezTo>
                <a:lnTo>
                  <a:pt x="49" y="107"/>
                </a:lnTo>
                <a:close/>
                <a:moveTo>
                  <a:pt x="152" y="50"/>
                </a:moveTo>
                <a:cubicBezTo>
                  <a:pt x="153" y="51"/>
                  <a:pt x="154" y="52"/>
                  <a:pt x="155" y="52"/>
                </a:cubicBezTo>
                <a:cubicBezTo>
                  <a:pt x="168" y="66"/>
                  <a:pt x="176" y="80"/>
                  <a:pt x="180" y="94"/>
                </a:cubicBezTo>
                <a:cubicBezTo>
                  <a:pt x="170" y="101"/>
                  <a:pt x="155" y="101"/>
                  <a:pt x="146" y="91"/>
                </a:cubicBezTo>
                <a:cubicBezTo>
                  <a:pt x="136" y="81"/>
                  <a:pt x="136" y="64"/>
                  <a:pt x="146" y="54"/>
                </a:cubicBezTo>
                <a:cubicBezTo>
                  <a:pt x="148" y="52"/>
                  <a:pt x="150" y="51"/>
                  <a:pt x="152" y="50"/>
                </a:cubicBezTo>
                <a:close/>
                <a:moveTo>
                  <a:pt x="72" y="151"/>
                </a:moveTo>
                <a:cubicBezTo>
                  <a:pt x="82" y="141"/>
                  <a:pt x="98" y="141"/>
                  <a:pt x="109" y="151"/>
                </a:cubicBezTo>
                <a:cubicBezTo>
                  <a:pt x="110" y="152"/>
                  <a:pt x="110" y="153"/>
                  <a:pt x="111" y="154"/>
                </a:cubicBezTo>
                <a:cubicBezTo>
                  <a:pt x="64" y="174"/>
                  <a:pt x="64" y="174"/>
                  <a:pt x="64" y="174"/>
                </a:cubicBezTo>
                <a:cubicBezTo>
                  <a:pt x="63" y="166"/>
                  <a:pt x="66" y="157"/>
                  <a:pt x="72" y="151"/>
                </a:cubicBezTo>
                <a:close/>
                <a:moveTo>
                  <a:pt x="192" y="139"/>
                </a:moveTo>
                <a:cubicBezTo>
                  <a:pt x="192" y="140"/>
                  <a:pt x="192" y="140"/>
                  <a:pt x="192" y="140"/>
                </a:cubicBezTo>
                <a:cubicBezTo>
                  <a:pt x="191" y="140"/>
                  <a:pt x="190" y="142"/>
                  <a:pt x="189" y="142"/>
                </a:cubicBezTo>
                <a:cubicBezTo>
                  <a:pt x="189" y="143"/>
                  <a:pt x="188" y="143"/>
                  <a:pt x="187" y="143"/>
                </a:cubicBezTo>
                <a:cubicBezTo>
                  <a:pt x="186" y="143"/>
                  <a:pt x="185" y="143"/>
                  <a:pt x="183" y="141"/>
                </a:cubicBezTo>
                <a:cubicBezTo>
                  <a:pt x="183" y="140"/>
                  <a:pt x="182" y="139"/>
                  <a:pt x="182" y="138"/>
                </a:cubicBezTo>
                <a:cubicBezTo>
                  <a:pt x="182" y="137"/>
                  <a:pt x="183" y="136"/>
                  <a:pt x="184" y="135"/>
                </a:cubicBezTo>
                <a:cubicBezTo>
                  <a:pt x="185" y="134"/>
                  <a:pt x="185" y="133"/>
                  <a:pt x="185" y="132"/>
                </a:cubicBezTo>
                <a:cubicBezTo>
                  <a:pt x="185" y="132"/>
                  <a:pt x="185" y="132"/>
                  <a:pt x="185" y="132"/>
                </a:cubicBezTo>
                <a:cubicBezTo>
                  <a:pt x="198" y="108"/>
                  <a:pt x="188" y="74"/>
                  <a:pt x="160" y="47"/>
                </a:cubicBezTo>
                <a:cubicBezTo>
                  <a:pt x="141" y="28"/>
                  <a:pt x="119" y="17"/>
                  <a:pt x="99" y="17"/>
                </a:cubicBezTo>
                <a:cubicBezTo>
                  <a:pt x="90" y="17"/>
                  <a:pt x="83" y="18"/>
                  <a:pt x="76" y="22"/>
                </a:cubicBezTo>
                <a:cubicBezTo>
                  <a:pt x="75" y="23"/>
                  <a:pt x="75" y="23"/>
                  <a:pt x="75" y="23"/>
                </a:cubicBezTo>
                <a:cubicBezTo>
                  <a:pt x="74" y="23"/>
                  <a:pt x="74" y="23"/>
                  <a:pt x="73" y="24"/>
                </a:cubicBezTo>
                <a:cubicBezTo>
                  <a:pt x="71" y="25"/>
                  <a:pt x="68" y="26"/>
                  <a:pt x="66" y="24"/>
                </a:cubicBezTo>
                <a:cubicBezTo>
                  <a:pt x="64" y="22"/>
                  <a:pt x="64" y="19"/>
                  <a:pt x="65" y="18"/>
                </a:cubicBezTo>
                <a:cubicBezTo>
                  <a:pt x="66" y="17"/>
                  <a:pt x="67" y="16"/>
                  <a:pt x="68" y="15"/>
                </a:cubicBezTo>
                <a:cubicBezTo>
                  <a:pt x="68" y="15"/>
                  <a:pt x="68" y="15"/>
                  <a:pt x="68" y="15"/>
                </a:cubicBezTo>
                <a:cubicBezTo>
                  <a:pt x="77" y="10"/>
                  <a:pt x="86" y="8"/>
                  <a:pt x="97" y="8"/>
                </a:cubicBezTo>
                <a:cubicBezTo>
                  <a:pt x="121" y="8"/>
                  <a:pt x="147" y="20"/>
                  <a:pt x="167" y="40"/>
                </a:cubicBezTo>
                <a:cubicBezTo>
                  <a:pt x="196" y="70"/>
                  <a:pt x="207" y="112"/>
                  <a:pt x="192" y="139"/>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40" name="Freeform 2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a:spLocks noEditPoints="1"/>
          </p:cNvSpPr>
          <p:nvPr/>
        </p:nvSpPr>
        <p:spPr bwMode="auto">
          <a:xfrm>
            <a:off x="1432429" y="4165456"/>
            <a:ext cx="298450" cy="331788"/>
          </a:xfrm>
          <a:custGeom>
            <a:avLst/>
            <a:gdLst>
              <a:gd name="T0" fmla="*/ 97 w 191"/>
              <a:gd name="T1" fmla="*/ 122 h 212"/>
              <a:gd name="T2" fmla="*/ 61 w 191"/>
              <a:gd name="T3" fmla="*/ 92 h 212"/>
              <a:gd name="T4" fmla="*/ 27 w 191"/>
              <a:gd name="T5" fmla="*/ 212 h 212"/>
              <a:gd name="T6" fmla="*/ 183 w 191"/>
              <a:gd name="T7" fmla="*/ 92 h 212"/>
              <a:gd name="T8" fmla="*/ 131 w 191"/>
              <a:gd name="T9" fmla="*/ 95 h 212"/>
              <a:gd name="T10" fmla="*/ 160 w 191"/>
              <a:gd name="T11" fmla="*/ 204 h 212"/>
              <a:gd name="T12" fmla="*/ 19 w 191"/>
              <a:gd name="T13" fmla="*/ 100 h 212"/>
              <a:gd name="T14" fmla="*/ 97 w 191"/>
              <a:gd name="T15" fmla="*/ 130 h 212"/>
              <a:gd name="T16" fmla="*/ 174 w 191"/>
              <a:gd name="T17" fmla="*/ 100 h 212"/>
              <a:gd name="T18" fmla="*/ 84 w 191"/>
              <a:gd name="T19" fmla="*/ 24 h 212"/>
              <a:gd name="T20" fmla="*/ 108 w 191"/>
              <a:gd name="T21" fmla="*/ 104 h 212"/>
              <a:gd name="T22" fmla="*/ 100 w 191"/>
              <a:gd name="T23" fmla="*/ 96 h 212"/>
              <a:gd name="T24" fmla="*/ 92 w 191"/>
              <a:gd name="T25" fmla="*/ 32 h 212"/>
              <a:gd name="T26" fmla="*/ 100 w 191"/>
              <a:gd name="T27" fmla="*/ 96 h 212"/>
              <a:gd name="T28" fmla="*/ 120 w 191"/>
              <a:gd name="T29" fmla="*/ 0 h 212"/>
              <a:gd name="T30" fmla="*/ 144 w 191"/>
              <a:gd name="T31" fmla="*/ 80 h 212"/>
              <a:gd name="T32" fmla="*/ 136 w 191"/>
              <a:gd name="T33" fmla="*/ 72 h 212"/>
              <a:gd name="T34" fmla="*/ 128 w 191"/>
              <a:gd name="T35" fmla="*/ 8 h 212"/>
              <a:gd name="T36" fmla="*/ 136 w 191"/>
              <a:gd name="T37" fmla="*/ 72 h 212"/>
              <a:gd name="T38" fmla="*/ 48 w 191"/>
              <a:gd name="T39" fmla="*/ 0 h 212"/>
              <a:gd name="T40" fmla="*/ 72 w 191"/>
              <a:gd name="T41" fmla="*/ 80 h 212"/>
              <a:gd name="T42" fmla="*/ 64 w 191"/>
              <a:gd name="T43" fmla="*/ 72 h 212"/>
              <a:gd name="T44" fmla="*/ 56 w 191"/>
              <a:gd name="T45" fmla="*/ 8 h 212"/>
              <a:gd name="T46" fmla="*/ 64 w 191"/>
              <a:gd name="T47" fmla="*/ 72 h 212"/>
              <a:gd name="T48" fmla="*/ 168 w 191"/>
              <a:gd name="T49" fmla="*/ 10 h 212"/>
              <a:gd name="T50" fmla="*/ 175 w 191"/>
              <a:gd name="T51" fmla="*/ 78 h 212"/>
              <a:gd name="T52" fmla="*/ 162 w 191"/>
              <a:gd name="T53" fmla="*/ 66 h 212"/>
              <a:gd name="T54" fmla="*/ 182 w 191"/>
              <a:gd name="T55" fmla="*/ 22 h 212"/>
              <a:gd name="T56" fmla="*/ 162 w 191"/>
              <a:gd name="T57" fmla="*/ 66 h 212"/>
              <a:gd name="T58" fmla="*/ 23 w 191"/>
              <a:gd name="T59" fmla="*/ 10 h 212"/>
              <a:gd name="T60" fmla="*/ 16 w 191"/>
              <a:gd name="T61" fmla="*/ 78 h 212"/>
              <a:gd name="T62" fmla="*/ 18 w 191"/>
              <a:gd name="T63" fmla="*/ 20 h 212"/>
              <a:gd name="T64" fmla="*/ 22 w 191"/>
              <a:gd name="T65" fmla="*/ 68 h 212"/>
              <a:gd name="T66" fmla="*/ 18 w 191"/>
              <a:gd name="T67"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1" h="212">
                <a:moveTo>
                  <a:pt x="131" y="95"/>
                </a:moveTo>
                <a:cubicBezTo>
                  <a:pt x="126" y="112"/>
                  <a:pt x="113" y="122"/>
                  <a:pt x="97" y="122"/>
                </a:cubicBezTo>
                <a:cubicBezTo>
                  <a:pt x="80" y="122"/>
                  <a:pt x="67" y="112"/>
                  <a:pt x="62" y="95"/>
                </a:cubicBezTo>
                <a:cubicBezTo>
                  <a:pt x="61" y="92"/>
                  <a:pt x="61" y="92"/>
                  <a:pt x="61" y="92"/>
                </a:cubicBezTo>
                <a:cubicBezTo>
                  <a:pt x="10" y="92"/>
                  <a:pt x="10" y="92"/>
                  <a:pt x="10" y="92"/>
                </a:cubicBezTo>
                <a:cubicBezTo>
                  <a:pt x="27" y="212"/>
                  <a:pt x="27" y="212"/>
                  <a:pt x="27" y="212"/>
                </a:cubicBezTo>
                <a:cubicBezTo>
                  <a:pt x="167" y="212"/>
                  <a:pt x="167" y="212"/>
                  <a:pt x="167" y="212"/>
                </a:cubicBezTo>
                <a:cubicBezTo>
                  <a:pt x="183" y="92"/>
                  <a:pt x="183" y="92"/>
                  <a:pt x="183" y="92"/>
                </a:cubicBezTo>
                <a:cubicBezTo>
                  <a:pt x="132" y="92"/>
                  <a:pt x="132" y="92"/>
                  <a:pt x="132" y="92"/>
                </a:cubicBezTo>
                <a:lnTo>
                  <a:pt x="131" y="95"/>
                </a:lnTo>
                <a:close/>
                <a:moveTo>
                  <a:pt x="174" y="100"/>
                </a:moveTo>
                <a:cubicBezTo>
                  <a:pt x="160" y="204"/>
                  <a:pt x="160" y="204"/>
                  <a:pt x="160" y="204"/>
                </a:cubicBezTo>
                <a:cubicBezTo>
                  <a:pt x="34" y="204"/>
                  <a:pt x="34" y="204"/>
                  <a:pt x="34" y="204"/>
                </a:cubicBezTo>
                <a:cubicBezTo>
                  <a:pt x="19" y="100"/>
                  <a:pt x="19" y="100"/>
                  <a:pt x="19" y="100"/>
                </a:cubicBezTo>
                <a:cubicBezTo>
                  <a:pt x="55" y="100"/>
                  <a:pt x="55" y="100"/>
                  <a:pt x="55" y="100"/>
                </a:cubicBezTo>
                <a:cubicBezTo>
                  <a:pt x="62" y="119"/>
                  <a:pt x="77" y="130"/>
                  <a:pt x="97" y="130"/>
                </a:cubicBezTo>
                <a:cubicBezTo>
                  <a:pt x="116" y="130"/>
                  <a:pt x="131" y="119"/>
                  <a:pt x="138" y="100"/>
                </a:cubicBezTo>
                <a:lnTo>
                  <a:pt x="174" y="100"/>
                </a:lnTo>
                <a:close/>
                <a:moveTo>
                  <a:pt x="108" y="24"/>
                </a:moveTo>
                <a:cubicBezTo>
                  <a:pt x="84" y="24"/>
                  <a:pt x="84" y="24"/>
                  <a:pt x="84" y="24"/>
                </a:cubicBezTo>
                <a:cubicBezTo>
                  <a:pt x="84" y="104"/>
                  <a:pt x="84" y="104"/>
                  <a:pt x="84" y="104"/>
                </a:cubicBezTo>
                <a:cubicBezTo>
                  <a:pt x="108" y="104"/>
                  <a:pt x="108" y="104"/>
                  <a:pt x="108" y="104"/>
                </a:cubicBezTo>
                <a:lnTo>
                  <a:pt x="108" y="24"/>
                </a:lnTo>
                <a:close/>
                <a:moveTo>
                  <a:pt x="100" y="96"/>
                </a:moveTo>
                <a:cubicBezTo>
                  <a:pt x="92" y="96"/>
                  <a:pt x="92" y="96"/>
                  <a:pt x="92" y="96"/>
                </a:cubicBezTo>
                <a:cubicBezTo>
                  <a:pt x="92" y="32"/>
                  <a:pt x="92" y="32"/>
                  <a:pt x="92" y="32"/>
                </a:cubicBezTo>
                <a:cubicBezTo>
                  <a:pt x="100" y="32"/>
                  <a:pt x="100" y="32"/>
                  <a:pt x="100" y="32"/>
                </a:cubicBezTo>
                <a:lnTo>
                  <a:pt x="100" y="96"/>
                </a:lnTo>
                <a:close/>
                <a:moveTo>
                  <a:pt x="144" y="0"/>
                </a:moveTo>
                <a:cubicBezTo>
                  <a:pt x="120" y="0"/>
                  <a:pt x="120" y="0"/>
                  <a:pt x="120" y="0"/>
                </a:cubicBezTo>
                <a:cubicBezTo>
                  <a:pt x="120" y="80"/>
                  <a:pt x="120" y="80"/>
                  <a:pt x="120" y="80"/>
                </a:cubicBezTo>
                <a:cubicBezTo>
                  <a:pt x="144" y="80"/>
                  <a:pt x="144" y="80"/>
                  <a:pt x="144" y="80"/>
                </a:cubicBezTo>
                <a:lnTo>
                  <a:pt x="144" y="0"/>
                </a:lnTo>
                <a:close/>
                <a:moveTo>
                  <a:pt x="136" y="72"/>
                </a:moveTo>
                <a:cubicBezTo>
                  <a:pt x="128" y="72"/>
                  <a:pt x="128" y="72"/>
                  <a:pt x="128" y="72"/>
                </a:cubicBezTo>
                <a:cubicBezTo>
                  <a:pt x="128" y="8"/>
                  <a:pt x="128" y="8"/>
                  <a:pt x="128" y="8"/>
                </a:cubicBezTo>
                <a:cubicBezTo>
                  <a:pt x="136" y="8"/>
                  <a:pt x="136" y="8"/>
                  <a:pt x="136" y="8"/>
                </a:cubicBezTo>
                <a:lnTo>
                  <a:pt x="136" y="72"/>
                </a:lnTo>
                <a:close/>
                <a:moveTo>
                  <a:pt x="72" y="0"/>
                </a:moveTo>
                <a:cubicBezTo>
                  <a:pt x="48" y="0"/>
                  <a:pt x="48" y="0"/>
                  <a:pt x="48" y="0"/>
                </a:cubicBezTo>
                <a:cubicBezTo>
                  <a:pt x="48" y="80"/>
                  <a:pt x="48" y="80"/>
                  <a:pt x="48" y="80"/>
                </a:cubicBezTo>
                <a:cubicBezTo>
                  <a:pt x="72" y="80"/>
                  <a:pt x="72" y="80"/>
                  <a:pt x="72" y="80"/>
                </a:cubicBezTo>
                <a:lnTo>
                  <a:pt x="72" y="0"/>
                </a:lnTo>
                <a:close/>
                <a:moveTo>
                  <a:pt x="64" y="72"/>
                </a:moveTo>
                <a:cubicBezTo>
                  <a:pt x="56" y="72"/>
                  <a:pt x="56" y="72"/>
                  <a:pt x="56" y="72"/>
                </a:cubicBezTo>
                <a:cubicBezTo>
                  <a:pt x="56" y="8"/>
                  <a:pt x="56" y="8"/>
                  <a:pt x="56" y="8"/>
                </a:cubicBezTo>
                <a:cubicBezTo>
                  <a:pt x="64" y="8"/>
                  <a:pt x="64" y="8"/>
                  <a:pt x="64" y="8"/>
                </a:cubicBezTo>
                <a:lnTo>
                  <a:pt x="64" y="72"/>
                </a:lnTo>
                <a:close/>
                <a:moveTo>
                  <a:pt x="191" y="16"/>
                </a:moveTo>
                <a:cubicBezTo>
                  <a:pt x="168" y="10"/>
                  <a:pt x="168" y="10"/>
                  <a:pt x="168" y="10"/>
                </a:cubicBezTo>
                <a:cubicBezTo>
                  <a:pt x="152" y="72"/>
                  <a:pt x="152" y="72"/>
                  <a:pt x="152" y="72"/>
                </a:cubicBezTo>
                <a:cubicBezTo>
                  <a:pt x="175" y="78"/>
                  <a:pt x="175" y="78"/>
                  <a:pt x="175" y="78"/>
                </a:cubicBezTo>
                <a:lnTo>
                  <a:pt x="191" y="16"/>
                </a:lnTo>
                <a:close/>
                <a:moveTo>
                  <a:pt x="162" y="66"/>
                </a:moveTo>
                <a:cubicBezTo>
                  <a:pt x="174" y="20"/>
                  <a:pt x="174" y="20"/>
                  <a:pt x="174" y="20"/>
                </a:cubicBezTo>
                <a:cubicBezTo>
                  <a:pt x="182" y="22"/>
                  <a:pt x="182" y="22"/>
                  <a:pt x="182" y="22"/>
                </a:cubicBezTo>
                <a:cubicBezTo>
                  <a:pt x="170" y="68"/>
                  <a:pt x="170" y="68"/>
                  <a:pt x="170" y="68"/>
                </a:cubicBezTo>
                <a:lnTo>
                  <a:pt x="162" y="66"/>
                </a:lnTo>
                <a:close/>
                <a:moveTo>
                  <a:pt x="39" y="72"/>
                </a:moveTo>
                <a:cubicBezTo>
                  <a:pt x="23" y="10"/>
                  <a:pt x="23" y="10"/>
                  <a:pt x="23" y="10"/>
                </a:cubicBezTo>
                <a:cubicBezTo>
                  <a:pt x="0" y="16"/>
                  <a:pt x="0" y="16"/>
                  <a:pt x="0" y="16"/>
                </a:cubicBezTo>
                <a:cubicBezTo>
                  <a:pt x="16" y="78"/>
                  <a:pt x="16" y="78"/>
                  <a:pt x="16" y="78"/>
                </a:cubicBezTo>
                <a:lnTo>
                  <a:pt x="39" y="72"/>
                </a:lnTo>
                <a:close/>
                <a:moveTo>
                  <a:pt x="18" y="20"/>
                </a:moveTo>
                <a:cubicBezTo>
                  <a:pt x="30" y="66"/>
                  <a:pt x="30" y="66"/>
                  <a:pt x="30" y="66"/>
                </a:cubicBezTo>
                <a:cubicBezTo>
                  <a:pt x="22" y="68"/>
                  <a:pt x="22" y="68"/>
                  <a:pt x="22" y="68"/>
                </a:cubicBezTo>
                <a:cubicBezTo>
                  <a:pt x="10" y="22"/>
                  <a:pt x="10" y="22"/>
                  <a:pt x="10" y="22"/>
                </a:cubicBezTo>
                <a:lnTo>
                  <a:pt x="18" y="20"/>
                </a:lnTo>
                <a:close/>
              </a:path>
            </a:pathLst>
          </a:custGeom>
          <a:solidFill>
            <a:schemeClr val="accent1"/>
          </a:solidFill>
          <a:ln>
            <a:noFill/>
          </a:ln>
        </p:spPr>
        <p:txBody>
          <a:bodyPr vert="horz" wrap="square" lIns="91440" tIns="45720" rIns="91440" bIns="45720" numCol="1" anchor="t" anchorCtr="0" compatLnSpc="1"/>
          <a:lstStyle/>
          <a:p>
            <a:endParaRPr lang="en-US"/>
          </a:p>
        </p:txBody>
      </p:sp>
      <p:grpSp>
        <p:nvGrpSpPr>
          <p:cNvPr id="105" name="Gruppieren 33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126161" y="4192285"/>
            <a:ext cx="250825" cy="342900"/>
            <a:chOff x="6261893" y="5797549"/>
            <a:chExt cx="250825" cy="342900"/>
          </a:xfrm>
          <a:solidFill>
            <a:schemeClr val="accent1"/>
          </a:solidFill>
        </p:grpSpPr>
        <p:sp>
          <p:nvSpPr>
            <p:cNvPr id="106" name="Freeform 269"/>
            <p:cNvSpPr>
              <a:spLocks noEditPoints="1"/>
            </p:cNvSpPr>
            <p:nvPr/>
          </p:nvSpPr>
          <p:spPr bwMode="auto">
            <a:xfrm>
              <a:off x="6261893" y="5940424"/>
              <a:ext cx="187325" cy="200025"/>
            </a:xfrm>
            <a:custGeom>
              <a:avLst/>
              <a:gdLst>
                <a:gd name="T0" fmla="*/ 118 w 118"/>
                <a:gd name="T1" fmla="*/ 126 h 126"/>
                <a:gd name="T2" fmla="*/ 0 w 118"/>
                <a:gd name="T3" fmla="*/ 126 h 126"/>
                <a:gd name="T4" fmla="*/ 0 w 118"/>
                <a:gd name="T5" fmla="*/ 0 h 126"/>
                <a:gd name="T6" fmla="*/ 118 w 118"/>
                <a:gd name="T7" fmla="*/ 0 h 126"/>
                <a:gd name="T8" fmla="*/ 118 w 118"/>
                <a:gd name="T9" fmla="*/ 126 h 126"/>
                <a:gd name="T10" fmla="*/ 8 w 118"/>
                <a:gd name="T11" fmla="*/ 118 h 126"/>
                <a:gd name="T12" fmla="*/ 110 w 118"/>
                <a:gd name="T13" fmla="*/ 118 h 126"/>
                <a:gd name="T14" fmla="*/ 110 w 118"/>
                <a:gd name="T15" fmla="*/ 8 h 126"/>
                <a:gd name="T16" fmla="*/ 8 w 118"/>
                <a:gd name="T17" fmla="*/ 8 h 126"/>
                <a:gd name="T18" fmla="*/ 8 w 118"/>
                <a:gd name="T19" fmla="*/ 1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26">
                  <a:moveTo>
                    <a:pt x="118" y="126"/>
                  </a:moveTo>
                  <a:lnTo>
                    <a:pt x="0" y="126"/>
                  </a:lnTo>
                  <a:lnTo>
                    <a:pt x="0" y="0"/>
                  </a:lnTo>
                  <a:lnTo>
                    <a:pt x="118" y="0"/>
                  </a:lnTo>
                  <a:lnTo>
                    <a:pt x="118" y="126"/>
                  </a:lnTo>
                  <a:close/>
                  <a:moveTo>
                    <a:pt x="8" y="118"/>
                  </a:moveTo>
                  <a:lnTo>
                    <a:pt x="110" y="118"/>
                  </a:lnTo>
                  <a:lnTo>
                    <a:pt x="110" y="8"/>
                  </a:lnTo>
                  <a:lnTo>
                    <a:pt x="8" y="8"/>
                  </a:lnTo>
                  <a:lnTo>
                    <a:pt x="8"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7" name="Freeform 270"/>
            <p:cNvSpPr>
              <a:spLocks noEditPoints="1"/>
            </p:cNvSpPr>
            <p:nvPr/>
          </p:nvSpPr>
          <p:spPr bwMode="auto">
            <a:xfrm>
              <a:off x="6436518" y="6002337"/>
              <a:ext cx="76200" cy="76200"/>
            </a:xfrm>
            <a:custGeom>
              <a:avLst/>
              <a:gdLst>
                <a:gd name="T0" fmla="*/ 32 w 48"/>
                <a:gd name="T1" fmla="*/ 48 h 48"/>
                <a:gd name="T2" fmla="*/ 0 w 48"/>
                <a:gd name="T3" fmla="*/ 48 h 48"/>
                <a:gd name="T4" fmla="*/ 0 w 48"/>
                <a:gd name="T5" fmla="*/ 0 h 48"/>
                <a:gd name="T6" fmla="*/ 32 w 48"/>
                <a:gd name="T7" fmla="*/ 0 h 48"/>
                <a:gd name="T8" fmla="*/ 48 w 48"/>
                <a:gd name="T9" fmla="*/ 16 h 48"/>
                <a:gd name="T10" fmla="*/ 48 w 48"/>
                <a:gd name="T11" fmla="*/ 32 h 48"/>
                <a:gd name="T12" fmla="*/ 32 w 48"/>
                <a:gd name="T13" fmla="*/ 48 h 48"/>
                <a:gd name="T14" fmla="*/ 8 w 48"/>
                <a:gd name="T15" fmla="*/ 40 h 48"/>
                <a:gd name="T16" fmla="*/ 32 w 48"/>
                <a:gd name="T17" fmla="*/ 40 h 48"/>
                <a:gd name="T18" fmla="*/ 40 w 48"/>
                <a:gd name="T19" fmla="*/ 32 h 48"/>
                <a:gd name="T20" fmla="*/ 40 w 48"/>
                <a:gd name="T21" fmla="*/ 16 h 48"/>
                <a:gd name="T22" fmla="*/ 32 w 48"/>
                <a:gd name="T23" fmla="*/ 8 h 48"/>
                <a:gd name="T24" fmla="*/ 8 w 48"/>
                <a:gd name="T25" fmla="*/ 8 h 48"/>
                <a:gd name="T26" fmla="*/ 8 w 48"/>
                <a:gd name="T27"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32" y="48"/>
                  </a:moveTo>
                  <a:cubicBezTo>
                    <a:pt x="0" y="48"/>
                    <a:pt x="0" y="48"/>
                    <a:pt x="0" y="48"/>
                  </a:cubicBezTo>
                  <a:cubicBezTo>
                    <a:pt x="0" y="0"/>
                    <a:pt x="0" y="0"/>
                    <a:pt x="0" y="0"/>
                  </a:cubicBezTo>
                  <a:cubicBezTo>
                    <a:pt x="32" y="0"/>
                    <a:pt x="32" y="0"/>
                    <a:pt x="32" y="0"/>
                  </a:cubicBezTo>
                  <a:cubicBezTo>
                    <a:pt x="41" y="0"/>
                    <a:pt x="48" y="7"/>
                    <a:pt x="48" y="16"/>
                  </a:cubicBezTo>
                  <a:cubicBezTo>
                    <a:pt x="48" y="32"/>
                    <a:pt x="48" y="32"/>
                    <a:pt x="48" y="32"/>
                  </a:cubicBezTo>
                  <a:cubicBezTo>
                    <a:pt x="48" y="41"/>
                    <a:pt x="41" y="48"/>
                    <a:pt x="32" y="48"/>
                  </a:cubicBezTo>
                  <a:close/>
                  <a:moveTo>
                    <a:pt x="8" y="40"/>
                  </a:moveTo>
                  <a:cubicBezTo>
                    <a:pt x="32" y="40"/>
                    <a:pt x="32" y="40"/>
                    <a:pt x="32" y="40"/>
                  </a:cubicBezTo>
                  <a:cubicBezTo>
                    <a:pt x="36" y="40"/>
                    <a:pt x="40" y="36"/>
                    <a:pt x="40" y="32"/>
                  </a:cubicBezTo>
                  <a:cubicBezTo>
                    <a:pt x="40" y="16"/>
                    <a:pt x="40" y="16"/>
                    <a:pt x="40" y="16"/>
                  </a:cubicBezTo>
                  <a:cubicBezTo>
                    <a:pt x="40" y="12"/>
                    <a:pt x="36" y="8"/>
                    <a:pt x="32" y="8"/>
                  </a:cubicBezTo>
                  <a:cubicBezTo>
                    <a:pt x="8" y="8"/>
                    <a:pt x="8" y="8"/>
                    <a:pt x="8" y="8"/>
                  </a:cubicBezTo>
                  <a:lnTo>
                    <a:pt x="8"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8" name="Freeform 271"/>
            <p:cNvSpPr>
              <a:spLocks noEditPoints="1"/>
            </p:cNvSpPr>
            <p:nvPr/>
          </p:nvSpPr>
          <p:spPr bwMode="auto">
            <a:xfrm>
              <a:off x="6312693" y="6002337"/>
              <a:ext cx="61913" cy="100013"/>
            </a:xfrm>
            <a:custGeom>
              <a:avLst/>
              <a:gdLst>
                <a:gd name="T0" fmla="*/ 39 w 39"/>
                <a:gd name="T1" fmla="*/ 63 h 63"/>
                <a:gd name="T2" fmla="*/ 0 w 39"/>
                <a:gd name="T3" fmla="*/ 63 h 63"/>
                <a:gd name="T4" fmla="*/ 0 w 39"/>
                <a:gd name="T5" fmla="*/ 0 h 63"/>
                <a:gd name="T6" fmla="*/ 39 w 39"/>
                <a:gd name="T7" fmla="*/ 0 h 63"/>
                <a:gd name="T8" fmla="*/ 39 w 39"/>
                <a:gd name="T9" fmla="*/ 63 h 63"/>
                <a:gd name="T10" fmla="*/ 8 w 39"/>
                <a:gd name="T11" fmla="*/ 56 h 63"/>
                <a:gd name="T12" fmla="*/ 31 w 39"/>
                <a:gd name="T13" fmla="*/ 56 h 63"/>
                <a:gd name="T14" fmla="*/ 31 w 39"/>
                <a:gd name="T15" fmla="*/ 8 h 63"/>
                <a:gd name="T16" fmla="*/ 8 w 39"/>
                <a:gd name="T17" fmla="*/ 8 h 63"/>
                <a:gd name="T18" fmla="*/ 8 w 39"/>
                <a:gd name="T19"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3">
                  <a:moveTo>
                    <a:pt x="39" y="63"/>
                  </a:moveTo>
                  <a:lnTo>
                    <a:pt x="0" y="63"/>
                  </a:lnTo>
                  <a:lnTo>
                    <a:pt x="0" y="0"/>
                  </a:lnTo>
                  <a:lnTo>
                    <a:pt x="39" y="0"/>
                  </a:lnTo>
                  <a:lnTo>
                    <a:pt x="39" y="63"/>
                  </a:lnTo>
                  <a:close/>
                  <a:moveTo>
                    <a:pt x="8" y="56"/>
                  </a:moveTo>
                  <a:lnTo>
                    <a:pt x="31" y="56"/>
                  </a:lnTo>
                  <a:lnTo>
                    <a:pt x="31" y="8"/>
                  </a:lnTo>
                  <a:lnTo>
                    <a:pt x="8" y="8"/>
                  </a:lnTo>
                  <a:lnTo>
                    <a:pt x="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9" name="Rectangle 272"/>
            <p:cNvSpPr>
              <a:spLocks noChangeArrowheads="1"/>
            </p:cNvSpPr>
            <p:nvPr/>
          </p:nvSpPr>
          <p:spPr bwMode="auto">
            <a:xfrm>
              <a:off x="6336505" y="5953124"/>
              <a:ext cx="12700"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10" name="Freeform 273"/>
            <p:cNvSpPr/>
            <p:nvPr/>
          </p:nvSpPr>
          <p:spPr bwMode="auto">
            <a:xfrm>
              <a:off x="6338093" y="5846762"/>
              <a:ext cx="22225" cy="58738"/>
            </a:xfrm>
            <a:custGeom>
              <a:avLst/>
              <a:gdLst>
                <a:gd name="T0" fmla="*/ 8 w 14"/>
                <a:gd name="T1" fmla="*/ 38 h 38"/>
                <a:gd name="T2" fmla="*/ 0 w 14"/>
                <a:gd name="T3" fmla="*/ 19 h 38"/>
                <a:gd name="T4" fmla="*/ 8 w 14"/>
                <a:gd name="T5" fmla="*/ 0 h 38"/>
                <a:gd name="T6" fmla="*/ 14 w 14"/>
                <a:gd name="T7" fmla="*/ 6 h 38"/>
                <a:gd name="T8" fmla="*/ 8 w 14"/>
                <a:gd name="T9" fmla="*/ 19 h 38"/>
                <a:gd name="T10" fmla="*/ 14 w 14"/>
                <a:gd name="T11" fmla="*/ 32 h 38"/>
                <a:gd name="T12" fmla="*/ 8 w 1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4" h="38">
                  <a:moveTo>
                    <a:pt x="8" y="38"/>
                  </a:moveTo>
                  <a:cubicBezTo>
                    <a:pt x="3" y="33"/>
                    <a:pt x="0" y="26"/>
                    <a:pt x="0" y="19"/>
                  </a:cubicBezTo>
                  <a:cubicBezTo>
                    <a:pt x="0" y="12"/>
                    <a:pt x="3" y="5"/>
                    <a:pt x="8" y="0"/>
                  </a:cubicBezTo>
                  <a:cubicBezTo>
                    <a:pt x="14" y="6"/>
                    <a:pt x="14" y="6"/>
                    <a:pt x="14" y="6"/>
                  </a:cubicBezTo>
                  <a:cubicBezTo>
                    <a:pt x="10" y="10"/>
                    <a:pt x="8" y="14"/>
                    <a:pt x="8" y="19"/>
                  </a:cubicBezTo>
                  <a:cubicBezTo>
                    <a:pt x="8" y="24"/>
                    <a:pt x="10" y="29"/>
                    <a:pt x="14" y="32"/>
                  </a:cubicBezTo>
                  <a:lnTo>
                    <a:pt x="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1" name="Freeform 274"/>
            <p:cNvSpPr/>
            <p:nvPr/>
          </p:nvSpPr>
          <p:spPr bwMode="auto">
            <a:xfrm>
              <a:off x="6350793" y="5797549"/>
              <a:ext cx="22225" cy="58738"/>
            </a:xfrm>
            <a:custGeom>
              <a:avLst/>
              <a:gdLst>
                <a:gd name="T0" fmla="*/ 6 w 14"/>
                <a:gd name="T1" fmla="*/ 37 h 37"/>
                <a:gd name="T2" fmla="*/ 0 w 14"/>
                <a:gd name="T3" fmla="*/ 31 h 37"/>
                <a:gd name="T4" fmla="*/ 6 w 14"/>
                <a:gd name="T5" fmla="*/ 18 h 37"/>
                <a:gd name="T6" fmla="*/ 0 w 14"/>
                <a:gd name="T7" fmla="*/ 6 h 37"/>
                <a:gd name="T8" fmla="*/ 6 w 14"/>
                <a:gd name="T9" fmla="*/ 0 h 37"/>
                <a:gd name="T10" fmla="*/ 14 w 14"/>
                <a:gd name="T11" fmla="*/ 18 h 37"/>
                <a:gd name="T12" fmla="*/ 6 w 14"/>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14" h="37">
                  <a:moveTo>
                    <a:pt x="6" y="37"/>
                  </a:moveTo>
                  <a:cubicBezTo>
                    <a:pt x="0" y="31"/>
                    <a:pt x="0" y="31"/>
                    <a:pt x="0" y="31"/>
                  </a:cubicBezTo>
                  <a:cubicBezTo>
                    <a:pt x="4" y="28"/>
                    <a:pt x="6" y="23"/>
                    <a:pt x="6" y="18"/>
                  </a:cubicBezTo>
                  <a:cubicBezTo>
                    <a:pt x="6" y="14"/>
                    <a:pt x="4" y="9"/>
                    <a:pt x="0" y="6"/>
                  </a:cubicBezTo>
                  <a:cubicBezTo>
                    <a:pt x="6" y="0"/>
                    <a:pt x="6" y="0"/>
                    <a:pt x="6" y="0"/>
                  </a:cubicBezTo>
                  <a:cubicBezTo>
                    <a:pt x="11" y="5"/>
                    <a:pt x="14" y="11"/>
                    <a:pt x="14" y="18"/>
                  </a:cubicBezTo>
                  <a:cubicBezTo>
                    <a:pt x="14" y="26"/>
                    <a:pt x="11" y="32"/>
                    <a:pt x="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2" name="Freeform 275"/>
            <p:cNvSpPr/>
            <p:nvPr/>
          </p:nvSpPr>
          <p:spPr bwMode="auto">
            <a:xfrm>
              <a:off x="6288880" y="5846762"/>
              <a:ext cx="22225" cy="58738"/>
            </a:xfrm>
            <a:custGeom>
              <a:avLst/>
              <a:gdLst>
                <a:gd name="T0" fmla="*/ 8 w 14"/>
                <a:gd name="T1" fmla="*/ 38 h 38"/>
                <a:gd name="T2" fmla="*/ 0 w 14"/>
                <a:gd name="T3" fmla="*/ 19 h 38"/>
                <a:gd name="T4" fmla="*/ 8 w 14"/>
                <a:gd name="T5" fmla="*/ 0 h 38"/>
                <a:gd name="T6" fmla="*/ 14 w 14"/>
                <a:gd name="T7" fmla="*/ 6 h 38"/>
                <a:gd name="T8" fmla="*/ 8 w 14"/>
                <a:gd name="T9" fmla="*/ 19 h 38"/>
                <a:gd name="T10" fmla="*/ 14 w 14"/>
                <a:gd name="T11" fmla="*/ 32 h 38"/>
                <a:gd name="T12" fmla="*/ 8 w 1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4" h="38">
                  <a:moveTo>
                    <a:pt x="8" y="38"/>
                  </a:moveTo>
                  <a:cubicBezTo>
                    <a:pt x="3" y="33"/>
                    <a:pt x="0" y="26"/>
                    <a:pt x="0" y="19"/>
                  </a:cubicBezTo>
                  <a:cubicBezTo>
                    <a:pt x="0" y="12"/>
                    <a:pt x="3" y="5"/>
                    <a:pt x="8" y="0"/>
                  </a:cubicBezTo>
                  <a:cubicBezTo>
                    <a:pt x="14" y="6"/>
                    <a:pt x="14" y="6"/>
                    <a:pt x="14" y="6"/>
                  </a:cubicBezTo>
                  <a:cubicBezTo>
                    <a:pt x="10" y="10"/>
                    <a:pt x="8" y="14"/>
                    <a:pt x="8" y="19"/>
                  </a:cubicBezTo>
                  <a:cubicBezTo>
                    <a:pt x="8" y="24"/>
                    <a:pt x="10" y="29"/>
                    <a:pt x="14" y="32"/>
                  </a:cubicBezTo>
                  <a:lnTo>
                    <a:pt x="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3" name="Freeform 276"/>
            <p:cNvSpPr/>
            <p:nvPr/>
          </p:nvSpPr>
          <p:spPr bwMode="auto">
            <a:xfrm>
              <a:off x="6301580" y="5797549"/>
              <a:ext cx="22225" cy="58738"/>
            </a:xfrm>
            <a:custGeom>
              <a:avLst/>
              <a:gdLst>
                <a:gd name="T0" fmla="*/ 6 w 14"/>
                <a:gd name="T1" fmla="*/ 37 h 37"/>
                <a:gd name="T2" fmla="*/ 0 w 14"/>
                <a:gd name="T3" fmla="*/ 31 h 37"/>
                <a:gd name="T4" fmla="*/ 6 w 14"/>
                <a:gd name="T5" fmla="*/ 18 h 37"/>
                <a:gd name="T6" fmla="*/ 0 w 14"/>
                <a:gd name="T7" fmla="*/ 6 h 37"/>
                <a:gd name="T8" fmla="*/ 6 w 14"/>
                <a:gd name="T9" fmla="*/ 0 h 37"/>
                <a:gd name="T10" fmla="*/ 14 w 14"/>
                <a:gd name="T11" fmla="*/ 18 h 37"/>
                <a:gd name="T12" fmla="*/ 6 w 14"/>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14" h="37">
                  <a:moveTo>
                    <a:pt x="6" y="37"/>
                  </a:moveTo>
                  <a:cubicBezTo>
                    <a:pt x="0" y="31"/>
                    <a:pt x="0" y="31"/>
                    <a:pt x="0" y="31"/>
                  </a:cubicBezTo>
                  <a:cubicBezTo>
                    <a:pt x="4" y="28"/>
                    <a:pt x="6" y="23"/>
                    <a:pt x="6" y="18"/>
                  </a:cubicBezTo>
                  <a:cubicBezTo>
                    <a:pt x="6" y="14"/>
                    <a:pt x="4" y="9"/>
                    <a:pt x="0" y="6"/>
                  </a:cubicBezTo>
                  <a:cubicBezTo>
                    <a:pt x="6" y="0"/>
                    <a:pt x="6" y="0"/>
                    <a:pt x="6" y="0"/>
                  </a:cubicBezTo>
                  <a:cubicBezTo>
                    <a:pt x="11" y="5"/>
                    <a:pt x="14" y="11"/>
                    <a:pt x="14" y="18"/>
                  </a:cubicBezTo>
                  <a:cubicBezTo>
                    <a:pt x="14" y="26"/>
                    <a:pt x="11" y="32"/>
                    <a:pt x="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4" name="Freeform 277"/>
            <p:cNvSpPr/>
            <p:nvPr/>
          </p:nvSpPr>
          <p:spPr bwMode="auto">
            <a:xfrm>
              <a:off x="6388893" y="5846762"/>
              <a:ext cx="22225" cy="58738"/>
            </a:xfrm>
            <a:custGeom>
              <a:avLst/>
              <a:gdLst>
                <a:gd name="T0" fmla="*/ 8 w 14"/>
                <a:gd name="T1" fmla="*/ 38 h 38"/>
                <a:gd name="T2" fmla="*/ 0 w 14"/>
                <a:gd name="T3" fmla="*/ 19 h 38"/>
                <a:gd name="T4" fmla="*/ 8 w 14"/>
                <a:gd name="T5" fmla="*/ 0 h 38"/>
                <a:gd name="T6" fmla="*/ 14 w 14"/>
                <a:gd name="T7" fmla="*/ 6 h 38"/>
                <a:gd name="T8" fmla="*/ 8 w 14"/>
                <a:gd name="T9" fmla="*/ 19 h 38"/>
                <a:gd name="T10" fmla="*/ 14 w 14"/>
                <a:gd name="T11" fmla="*/ 32 h 38"/>
                <a:gd name="T12" fmla="*/ 8 w 1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4" h="38">
                  <a:moveTo>
                    <a:pt x="8" y="38"/>
                  </a:moveTo>
                  <a:cubicBezTo>
                    <a:pt x="3" y="33"/>
                    <a:pt x="0" y="26"/>
                    <a:pt x="0" y="19"/>
                  </a:cubicBezTo>
                  <a:cubicBezTo>
                    <a:pt x="0" y="12"/>
                    <a:pt x="3" y="5"/>
                    <a:pt x="8" y="0"/>
                  </a:cubicBezTo>
                  <a:cubicBezTo>
                    <a:pt x="14" y="6"/>
                    <a:pt x="14" y="6"/>
                    <a:pt x="14" y="6"/>
                  </a:cubicBezTo>
                  <a:cubicBezTo>
                    <a:pt x="10" y="10"/>
                    <a:pt x="8" y="14"/>
                    <a:pt x="8" y="19"/>
                  </a:cubicBezTo>
                  <a:cubicBezTo>
                    <a:pt x="8" y="24"/>
                    <a:pt x="10" y="29"/>
                    <a:pt x="14" y="32"/>
                  </a:cubicBezTo>
                  <a:lnTo>
                    <a:pt x="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5" name="Freeform 278"/>
            <p:cNvSpPr/>
            <p:nvPr/>
          </p:nvSpPr>
          <p:spPr bwMode="auto">
            <a:xfrm>
              <a:off x="6401593" y="5797549"/>
              <a:ext cx="22225" cy="58738"/>
            </a:xfrm>
            <a:custGeom>
              <a:avLst/>
              <a:gdLst>
                <a:gd name="T0" fmla="*/ 6 w 14"/>
                <a:gd name="T1" fmla="*/ 37 h 37"/>
                <a:gd name="T2" fmla="*/ 0 w 14"/>
                <a:gd name="T3" fmla="*/ 31 h 37"/>
                <a:gd name="T4" fmla="*/ 6 w 14"/>
                <a:gd name="T5" fmla="*/ 18 h 37"/>
                <a:gd name="T6" fmla="*/ 0 w 14"/>
                <a:gd name="T7" fmla="*/ 6 h 37"/>
                <a:gd name="T8" fmla="*/ 6 w 14"/>
                <a:gd name="T9" fmla="*/ 0 h 37"/>
                <a:gd name="T10" fmla="*/ 14 w 14"/>
                <a:gd name="T11" fmla="*/ 18 h 37"/>
                <a:gd name="T12" fmla="*/ 6 w 14"/>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14" h="37">
                  <a:moveTo>
                    <a:pt x="6" y="37"/>
                  </a:moveTo>
                  <a:cubicBezTo>
                    <a:pt x="0" y="31"/>
                    <a:pt x="0" y="31"/>
                    <a:pt x="0" y="31"/>
                  </a:cubicBezTo>
                  <a:cubicBezTo>
                    <a:pt x="4" y="28"/>
                    <a:pt x="6" y="23"/>
                    <a:pt x="6" y="18"/>
                  </a:cubicBezTo>
                  <a:cubicBezTo>
                    <a:pt x="6" y="14"/>
                    <a:pt x="4" y="9"/>
                    <a:pt x="0" y="6"/>
                  </a:cubicBezTo>
                  <a:cubicBezTo>
                    <a:pt x="6" y="0"/>
                    <a:pt x="6" y="0"/>
                    <a:pt x="6" y="0"/>
                  </a:cubicBezTo>
                  <a:cubicBezTo>
                    <a:pt x="11" y="5"/>
                    <a:pt x="14" y="11"/>
                    <a:pt x="14" y="18"/>
                  </a:cubicBezTo>
                  <a:cubicBezTo>
                    <a:pt x="14" y="26"/>
                    <a:pt x="11" y="32"/>
                    <a:pt x="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aphicFrame>
        <p:nvGraphicFramePr>
          <p:cNvPr id="4" name="表格 3"/>
          <p:cNvGraphicFramePr/>
          <p:nvPr>
            <p:custDataLst>
              <p:tags r:id="rId1"/>
            </p:custDataLst>
          </p:nvPr>
        </p:nvGraphicFramePr>
        <p:xfrm>
          <a:off x="3888964" y="1640128"/>
          <a:ext cx="4603115" cy="3577744"/>
        </p:xfrm>
        <a:graphic>
          <a:graphicData uri="http://schemas.openxmlformats.org/drawingml/2006/table">
            <a:tbl>
              <a:tblPr firstRow="1" bandRow="1">
                <a:tableStyleId>{5940675A-B579-460E-94D1-54222C63F5DA}</a:tableStyleId>
              </a:tblPr>
              <a:tblGrid>
                <a:gridCol w="884090">
                  <a:extLst>
                    <a:ext uri="{9D8B030D-6E8A-4147-A177-3AD203B41FA5}">
                      <a16:colId xmlns:a16="http://schemas.microsoft.com/office/drawing/2014/main" val="20000"/>
                    </a:ext>
                  </a:extLst>
                </a:gridCol>
                <a:gridCol w="3719025">
                  <a:extLst>
                    <a:ext uri="{9D8B030D-6E8A-4147-A177-3AD203B41FA5}">
                      <a16:colId xmlns:a16="http://schemas.microsoft.com/office/drawing/2014/main" val="20001"/>
                    </a:ext>
                  </a:extLst>
                </a:gridCol>
              </a:tblGrid>
              <a:tr h="27432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里程碑名称</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510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愿景与可行性</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510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项目计划</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510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概要设计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510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4</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访谈总结</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65100">
                <a:tc>
                  <a:txBody>
                    <a:bodyPr/>
                    <a:lstStyle/>
                    <a:p>
                      <a:pPr indent="0" algn="ctr">
                        <a:buNone/>
                      </a:pPr>
                      <a:r>
                        <a:rPr lang="en-US" sz="1800" b="0">
                          <a:solidFill>
                            <a:schemeClr val="bg1"/>
                          </a:solidFill>
                          <a:latin typeface="Times New Roman" panose="02020603050405020304" charset="0"/>
                          <a:cs typeface="Times New Roman" panose="02020603050405020304" charset="0"/>
                        </a:rPr>
                        <a:t>5</a:t>
                      </a:r>
                      <a:endParaRPr lang="en-US" alt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移情总结</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65100">
                <a:tc>
                  <a:txBody>
                    <a:bodyPr/>
                    <a:lstStyle/>
                    <a:p>
                      <a:pPr indent="0" algn="ctr">
                        <a:buNone/>
                      </a:pPr>
                      <a:r>
                        <a:rPr lang="en-US" sz="1800" b="0">
                          <a:solidFill>
                            <a:schemeClr val="bg1"/>
                          </a:solidFill>
                          <a:latin typeface="Times New Roman" panose="02020603050405020304" charset="0"/>
                          <a:cs typeface="Times New Roman" panose="02020603050405020304" charset="0"/>
                        </a:rPr>
                        <a:t>6</a:t>
                      </a:r>
                      <a:endParaRPr lang="en-US" alt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I</a:t>
                      </a: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dea总结</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5904">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7</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视频总结</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8 </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9</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项目视频</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10</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草图测试</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11</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低保真原型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65100">
                <a:tc>
                  <a:txBody>
                    <a:bodyPr/>
                    <a:lstStyle/>
                    <a:p>
                      <a:pPr indent="0" algn="ctr">
                        <a:buNone/>
                      </a:pPr>
                      <a:r>
                        <a:rPr lang="en-US" sz="1800" b="0" dirty="0">
                          <a:solidFill>
                            <a:schemeClr val="bg1"/>
                          </a:solidFill>
                          <a:latin typeface="Times New Roman" panose="02020603050405020304" charset="0"/>
                          <a:cs typeface="Times New Roman" panose="02020603050405020304" charset="0"/>
                        </a:rPr>
                        <a:t> 12</a:t>
                      </a:r>
                      <a:endParaRPr lang="en-US" altLang="en-US" sz="1800" b="0" dirty="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项目评审报告</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49" presetClass="entr" presetSubtype="0" decel="100000" fill="hold" grpId="0" nodeType="withEffect">
                                  <p:stCondLst>
                                    <p:cond delay="150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 calcmode="lin" valueType="num">
                                      <p:cBhvr>
                                        <p:cTn id="13" dur="500" fill="hold"/>
                                        <p:tgtEl>
                                          <p:spTgt spid="14"/>
                                        </p:tgtEl>
                                        <p:attrNameLst>
                                          <p:attrName>style.rotation</p:attrName>
                                        </p:attrNameLst>
                                      </p:cBhvr>
                                      <p:tavLst>
                                        <p:tav tm="0">
                                          <p:val>
                                            <p:fltVal val="360"/>
                                          </p:val>
                                        </p:tav>
                                        <p:tav tm="100000">
                                          <p:val>
                                            <p:fltVal val="0"/>
                                          </p:val>
                                        </p:tav>
                                      </p:tavLst>
                                    </p:anim>
                                    <p:animEffect transition="in" filter="fade">
                                      <p:cBhvr>
                                        <p:cTn id="14" dur="500"/>
                                        <p:tgtEl>
                                          <p:spTgt spid="14"/>
                                        </p:tgtEl>
                                      </p:cBhvr>
                                    </p:animEffect>
                                  </p:childTnLst>
                                </p:cTn>
                              </p:par>
                              <p:par>
                                <p:cTn id="15" presetID="49" presetClass="entr" presetSubtype="0" decel="100000" fill="hold" grpId="0" nodeType="withEffect">
                                  <p:stCondLst>
                                    <p:cond delay="2000"/>
                                  </p:stCondLst>
                                  <p:childTnLst>
                                    <p:set>
                                      <p:cBhvr>
                                        <p:cTn id="16" dur="1" fill="hold">
                                          <p:stCondLst>
                                            <p:cond delay="0"/>
                                          </p:stCondLst>
                                        </p:cTn>
                                        <p:tgtEl>
                                          <p:spTgt spid="79"/>
                                        </p:tgtEl>
                                        <p:attrNameLst>
                                          <p:attrName>style.visibility</p:attrName>
                                        </p:attrNameLst>
                                      </p:cBhvr>
                                      <p:to>
                                        <p:strVal val="visible"/>
                                      </p:to>
                                    </p:set>
                                    <p:anim calcmode="lin" valueType="num">
                                      <p:cBhvr>
                                        <p:cTn id="17" dur="500" fill="hold"/>
                                        <p:tgtEl>
                                          <p:spTgt spid="79"/>
                                        </p:tgtEl>
                                        <p:attrNameLst>
                                          <p:attrName>ppt_w</p:attrName>
                                        </p:attrNameLst>
                                      </p:cBhvr>
                                      <p:tavLst>
                                        <p:tav tm="0">
                                          <p:val>
                                            <p:fltVal val="0"/>
                                          </p:val>
                                        </p:tav>
                                        <p:tav tm="100000">
                                          <p:val>
                                            <p:strVal val="#ppt_w"/>
                                          </p:val>
                                        </p:tav>
                                      </p:tavLst>
                                    </p:anim>
                                    <p:anim calcmode="lin" valueType="num">
                                      <p:cBhvr>
                                        <p:cTn id="18" dur="500" fill="hold"/>
                                        <p:tgtEl>
                                          <p:spTgt spid="79"/>
                                        </p:tgtEl>
                                        <p:attrNameLst>
                                          <p:attrName>ppt_h</p:attrName>
                                        </p:attrNameLst>
                                      </p:cBhvr>
                                      <p:tavLst>
                                        <p:tav tm="0">
                                          <p:val>
                                            <p:fltVal val="0"/>
                                          </p:val>
                                        </p:tav>
                                        <p:tav tm="100000">
                                          <p:val>
                                            <p:strVal val="#ppt_h"/>
                                          </p:val>
                                        </p:tav>
                                      </p:tavLst>
                                    </p:anim>
                                    <p:anim calcmode="lin" valueType="num">
                                      <p:cBhvr>
                                        <p:cTn id="19" dur="500" fill="hold"/>
                                        <p:tgtEl>
                                          <p:spTgt spid="79"/>
                                        </p:tgtEl>
                                        <p:attrNameLst>
                                          <p:attrName>style.rotation</p:attrName>
                                        </p:attrNameLst>
                                      </p:cBhvr>
                                      <p:tavLst>
                                        <p:tav tm="0">
                                          <p:val>
                                            <p:fltVal val="360"/>
                                          </p:val>
                                        </p:tav>
                                        <p:tav tm="100000">
                                          <p:val>
                                            <p:fltVal val="0"/>
                                          </p:val>
                                        </p:tav>
                                      </p:tavLst>
                                    </p:anim>
                                    <p:animEffect transition="in" filter="fade">
                                      <p:cBhvr>
                                        <p:cTn id="20" dur="500"/>
                                        <p:tgtEl>
                                          <p:spTgt spid="79"/>
                                        </p:tgtEl>
                                      </p:cBhvr>
                                    </p:animEffect>
                                  </p:childTnLst>
                                </p:cTn>
                              </p:par>
                              <p:par>
                                <p:cTn id="21" presetID="49" presetClass="entr" presetSubtype="0" decel="100000" fill="hold" grpId="0" nodeType="withEffect">
                                  <p:stCondLst>
                                    <p:cond delay="2250"/>
                                  </p:stCondLst>
                                  <p:childTnLst>
                                    <p:set>
                                      <p:cBhvr>
                                        <p:cTn id="22" dur="1" fill="hold">
                                          <p:stCondLst>
                                            <p:cond delay="0"/>
                                          </p:stCondLst>
                                        </p:cTn>
                                        <p:tgtEl>
                                          <p:spTgt spid="140"/>
                                        </p:tgtEl>
                                        <p:attrNameLst>
                                          <p:attrName>style.visibility</p:attrName>
                                        </p:attrNameLst>
                                      </p:cBhvr>
                                      <p:to>
                                        <p:strVal val="visible"/>
                                      </p:to>
                                    </p:set>
                                    <p:anim calcmode="lin" valueType="num">
                                      <p:cBhvr>
                                        <p:cTn id="23" dur="500" fill="hold"/>
                                        <p:tgtEl>
                                          <p:spTgt spid="140"/>
                                        </p:tgtEl>
                                        <p:attrNameLst>
                                          <p:attrName>ppt_w</p:attrName>
                                        </p:attrNameLst>
                                      </p:cBhvr>
                                      <p:tavLst>
                                        <p:tav tm="0">
                                          <p:val>
                                            <p:fltVal val="0"/>
                                          </p:val>
                                        </p:tav>
                                        <p:tav tm="100000">
                                          <p:val>
                                            <p:strVal val="#ppt_w"/>
                                          </p:val>
                                        </p:tav>
                                      </p:tavLst>
                                    </p:anim>
                                    <p:anim calcmode="lin" valueType="num">
                                      <p:cBhvr>
                                        <p:cTn id="24" dur="500" fill="hold"/>
                                        <p:tgtEl>
                                          <p:spTgt spid="140"/>
                                        </p:tgtEl>
                                        <p:attrNameLst>
                                          <p:attrName>ppt_h</p:attrName>
                                        </p:attrNameLst>
                                      </p:cBhvr>
                                      <p:tavLst>
                                        <p:tav tm="0">
                                          <p:val>
                                            <p:fltVal val="0"/>
                                          </p:val>
                                        </p:tav>
                                        <p:tav tm="100000">
                                          <p:val>
                                            <p:strVal val="#ppt_h"/>
                                          </p:val>
                                        </p:tav>
                                      </p:tavLst>
                                    </p:anim>
                                    <p:anim calcmode="lin" valueType="num">
                                      <p:cBhvr>
                                        <p:cTn id="25" dur="500" fill="hold"/>
                                        <p:tgtEl>
                                          <p:spTgt spid="140"/>
                                        </p:tgtEl>
                                        <p:attrNameLst>
                                          <p:attrName>style.rotation</p:attrName>
                                        </p:attrNameLst>
                                      </p:cBhvr>
                                      <p:tavLst>
                                        <p:tav tm="0">
                                          <p:val>
                                            <p:fltVal val="360"/>
                                          </p:val>
                                        </p:tav>
                                        <p:tav tm="100000">
                                          <p:val>
                                            <p:fltVal val="0"/>
                                          </p:val>
                                        </p:tav>
                                      </p:tavLst>
                                    </p:anim>
                                    <p:animEffect transition="in" filter="fade">
                                      <p:cBhvr>
                                        <p:cTn id="26" dur="500"/>
                                        <p:tgtEl>
                                          <p:spTgt spid="140"/>
                                        </p:tgtEl>
                                      </p:cBhvr>
                                    </p:animEffect>
                                  </p:childTnLst>
                                </p:cTn>
                              </p:par>
                              <p:par>
                                <p:cTn id="27" presetID="49" presetClass="entr" presetSubtype="0" decel="100000" fill="hold" nodeType="withEffect">
                                  <p:stCondLst>
                                    <p:cond delay="2750"/>
                                  </p:stCondLst>
                                  <p:childTnLst>
                                    <p:set>
                                      <p:cBhvr>
                                        <p:cTn id="28" dur="1" fill="hold">
                                          <p:stCondLst>
                                            <p:cond delay="0"/>
                                          </p:stCondLst>
                                        </p:cTn>
                                        <p:tgtEl>
                                          <p:spTgt spid="105"/>
                                        </p:tgtEl>
                                        <p:attrNameLst>
                                          <p:attrName>style.visibility</p:attrName>
                                        </p:attrNameLst>
                                      </p:cBhvr>
                                      <p:to>
                                        <p:strVal val="visible"/>
                                      </p:to>
                                    </p:set>
                                    <p:anim calcmode="lin" valueType="num">
                                      <p:cBhvr>
                                        <p:cTn id="29" dur="500" fill="hold"/>
                                        <p:tgtEl>
                                          <p:spTgt spid="105"/>
                                        </p:tgtEl>
                                        <p:attrNameLst>
                                          <p:attrName>ppt_w</p:attrName>
                                        </p:attrNameLst>
                                      </p:cBhvr>
                                      <p:tavLst>
                                        <p:tav tm="0">
                                          <p:val>
                                            <p:fltVal val="0"/>
                                          </p:val>
                                        </p:tav>
                                        <p:tav tm="100000">
                                          <p:val>
                                            <p:strVal val="#ppt_w"/>
                                          </p:val>
                                        </p:tav>
                                      </p:tavLst>
                                    </p:anim>
                                    <p:anim calcmode="lin" valueType="num">
                                      <p:cBhvr>
                                        <p:cTn id="30" dur="500" fill="hold"/>
                                        <p:tgtEl>
                                          <p:spTgt spid="105"/>
                                        </p:tgtEl>
                                        <p:attrNameLst>
                                          <p:attrName>ppt_h</p:attrName>
                                        </p:attrNameLst>
                                      </p:cBhvr>
                                      <p:tavLst>
                                        <p:tav tm="0">
                                          <p:val>
                                            <p:fltVal val="0"/>
                                          </p:val>
                                        </p:tav>
                                        <p:tav tm="100000">
                                          <p:val>
                                            <p:strVal val="#ppt_h"/>
                                          </p:val>
                                        </p:tav>
                                      </p:tavLst>
                                    </p:anim>
                                    <p:anim calcmode="lin" valueType="num">
                                      <p:cBhvr>
                                        <p:cTn id="31" dur="500" fill="hold"/>
                                        <p:tgtEl>
                                          <p:spTgt spid="105"/>
                                        </p:tgtEl>
                                        <p:attrNameLst>
                                          <p:attrName>style.rotation</p:attrName>
                                        </p:attrNameLst>
                                      </p:cBhvr>
                                      <p:tavLst>
                                        <p:tav tm="0">
                                          <p:val>
                                            <p:fltVal val="360"/>
                                          </p:val>
                                        </p:tav>
                                        <p:tav tm="100000">
                                          <p:val>
                                            <p:fltVal val="0"/>
                                          </p:val>
                                        </p:tav>
                                      </p:tavLst>
                                    </p:anim>
                                    <p:animEffect transition="in" filter="fade">
                                      <p:cBhvr>
                                        <p:cTn id="3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9" grpId="0" bldLvl="0" animBg="1"/>
      <p:bldP spid="1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02" name="图片 201"/>
          <p:cNvPicPr>
            <a:picLocks noChangeAspect="1"/>
          </p:cNvPicPr>
          <p:nvPr/>
        </p:nvPicPr>
        <p:blipFill>
          <a:blip r:embed="rId3" cstate="screen"/>
          <a:stretch>
            <a:fillRect/>
          </a:stretch>
        </p:blipFill>
        <p:spPr>
          <a:xfrm>
            <a:off x="0" y="0"/>
            <a:ext cx="12192000" cy="6858000"/>
          </a:xfrm>
          <a:prstGeom prst="rect">
            <a:avLst/>
          </a:prstGeom>
        </p:spPr>
      </p:pic>
      <p:pic>
        <p:nvPicPr>
          <p:cNvPr id="203" name="图片 202"/>
          <p:cNvPicPr>
            <a:picLocks noChangeAspect="1"/>
          </p:cNvPicPr>
          <p:nvPr/>
        </p:nvPicPr>
        <p:blipFill>
          <a:blip r:embed="rId4" cstate="screen"/>
          <a:stretch>
            <a:fillRect/>
          </a:stretch>
        </p:blipFill>
        <p:spPr>
          <a:xfrm>
            <a:off x="0" y="0"/>
            <a:ext cx="12192000" cy="5996380"/>
          </a:xfrm>
          <a:prstGeom prst="rect">
            <a:avLst/>
          </a:prstGeom>
        </p:spPr>
      </p:pic>
      <p:sp>
        <p:nvSpPr>
          <p:cNvPr id="204" name="矩形 203"/>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5" name="组合 204"/>
          <p:cNvGrpSpPr/>
          <p:nvPr/>
        </p:nvGrpSpPr>
        <p:grpSpPr>
          <a:xfrm>
            <a:off x="4644188" y="477737"/>
            <a:ext cx="2903622" cy="582015"/>
            <a:chOff x="1459832" y="2326104"/>
            <a:chExt cx="4283242" cy="513348"/>
          </a:xfrm>
        </p:grpSpPr>
        <p:pic>
          <p:nvPicPr>
            <p:cNvPr id="206" name="图片 205"/>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207" name="文本框 206"/>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3.项目流程图</a:t>
              </a:r>
            </a:p>
          </p:txBody>
        </p:sp>
      </p:grpSp>
      <p:sp>
        <p:nvSpPr>
          <p:cNvPr id="3"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201" name="图片 200"/>
          <p:cNvPicPr>
            <a:picLocks noChangeAspect="1"/>
          </p:cNvPicPr>
          <p:nvPr/>
        </p:nvPicPr>
        <p:blipFill>
          <a:blip r:embed="rId6" cstate="screen"/>
          <a:stretch>
            <a:fillRect/>
          </a:stretch>
        </p:blipFill>
        <p:spPr>
          <a:xfrm>
            <a:off x="1359881" y="1132609"/>
            <a:ext cx="3124824" cy="4609541"/>
          </a:xfrm>
          <a:prstGeom prst="rect">
            <a:avLst/>
          </a:prstGeom>
        </p:spPr>
      </p:pic>
      <p:pic>
        <p:nvPicPr>
          <p:cNvPr id="7" name="图片 6"/>
          <p:cNvPicPr>
            <a:picLocks noChangeAspect="1"/>
          </p:cNvPicPr>
          <p:nvPr/>
        </p:nvPicPr>
        <p:blipFill>
          <a:blip r:embed="rId7" cstate="screen"/>
          <a:stretch>
            <a:fillRect/>
          </a:stretch>
        </p:blipFill>
        <p:spPr>
          <a:xfrm>
            <a:off x="1783234" y="2191653"/>
            <a:ext cx="2739316" cy="2654205"/>
          </a:xfrm>
          <a:prstGeom prst="rect">
            <a:avLst/>
          </a:prstGeom>
        </p:spPr>
      </p:pic>
      <p:pic>
        <p:nvPicPr>
          <p:cNvPr id="18" name="图片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5291090" y="-40640"/>
            <a:ext cx="5685519" cy="695706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2382253" y="5280641"/>
            <a:ext cx="16555453" cy="2468885"/>
          </a:xfrm>
          <a:prstGeom prst="rect">
            <a:avLst/>
          </a:prstGeom>
        </p:spPr>
      </p:pic>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7" name="图片 16"/>
          <p:cNvPicPr>
            <a:picLocks noChangeAspect="1"/>
          </p:cNvPicPr>
          <p:nvPr/>
        </p:nvPicPr>
        <p:blipFill>
          <a:blip r:embed="rId5"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6" cstate="screen"/>
          <a:stretch>
            <a:fillRect/>
          </a:stretch>
        </p:blipFill>
        <p:spPr>
          <a:xfrm flipH="1">
            <a:off x="3867051" y="-1358079"/>
            <a:ext cx="8611737" cy="4316724"/>
          </a:xfrm>
          <a:prstGeom prst="rect">
            <a:avLst/>
          </a:prstGeom>
        </p:spPr>
      </p:pic>
      <p:sp>
        <p:nvSpPr>
          <p:cNvPr id="25" name="文本框 24"/>
          <p:cNvSpPr txBox="1"/>
          <p:nvPr/>
        </p:nvSpPr>
        <p:spPr>
          <a:xfrm>
            <a:off x="2925235" y="2809135"/>
            <a:ext cx="6278880" cy="1322070"/>
          </a:xfrm>
          <a:prstGeom prst="rect">
            <a:avLst/>
          </a:prstGeom>
          <a:noFill/>
        </p:spPr>
        <p:txBody>
          <a:bodyPr wrap="none" rtlCol="0">
            <a:spAutoFit/>
          </a:bodyPr>
          <a:lstStyle/>
          <a:p>
            <a:pPr algn="ctr"/>
            <a:r>
              <a:rPr lang="en-US" altLang="zh-CN" sz="8000" dirty="0">
                <a:solidFill>
                  <a:srgbClr val="354964"/>
                </a:solidFill>
                <a:latin typeface="文悦古体仿宋 (非商业用途)" pitchFamily="50" charset="-122"/>
                <a:ea typeface="文悦古体仿宋 (非商业用途)" pitchFamily="50" charset="-122"/>
              </a:rPr>
              <a:t>项目开展过程</a:t>
            </a:r>
          </a:p>
        </p:txBody>
      </p:sp>
      <p:sp>
        <p:nvSpPr>
          <p:cNvPr id="26" name="文本框 25"/>
          <p:cNvSpPr txBox="1"/>
          <p:nvPr/>
        </p:nvSpPr>
        <p:spPr>
          <a:xfrm>
            <a:off x="3449809" y="1901203"/>
            <a:ext cx="5398770" cy="1106805"/>
          </a:xfrm>
          <a:prstGeom prst="rect">
            <a:avLst/>
          </a:prstGeom>
          <a:noFill/>
        </p:spPr>
        <p:txBody>
          <a:bodyPr wrap="none" rtlCol="0">
            <a:spAutoFit/>
          </a:bodyPr>
          <a:lstStyle/>
          <a:p>
            <a:pPr algn="ctr"/>
            <a:r>
              <a:rPr lang="en-US" sz="6600" dirty="0" err="1">
                <a:solidFill>
                  <a:srgbClr val="D6B78F"/>
                </a:solidFill>
                <a:effectLst>
                  <a:outerShdw blurRad="38100" dist="38100" dir="2700000" algn="tl">
                    <a:srgbClr val="000000">
                      <a:alpha val="43137"/>
                    </a:srgbClr>
                  </a:outerShdw>
                </a:effectLst>
                <a:latin typeface="Castro Script PERSONAL USE ONLY" panose="02000000000000000000" pitchFamily="2" charset="0"/>
              </a:rPr>
              <a:t>PART THREE</a:t>
            </a:r>
            <a:endParaRPr 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endParaRPr>
          </a:p>
        </p:txBody>
      </p:sp>
      <p:pic>
        <p:nvPicPr>
          <p:cNvPr id="28" name="图片 27"/>
          <p:cNvPicPr>
            <a:picLocks noChangeAspect="1"/>
          </p:cNvPicPr>
          <p:nvPr/>
        </p:nvPicPr>
        <p:blipFill rotWithShape="1">
          <a:blip r:embed="rId7"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4035"/>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uxd202005</a:t>
            </a:r>
          </a:p>
        </p:txBody>
      </p:sp>
      <p:pic>
        <p:nvPicPr>
          <p:cNvPr id="32" name="图片 31"/>
          <p:cNvPicPr>
            <a:picLocks noChangeAspect="1"/>
          </p:cNvPicPr>
          <p:nvPr/>
        </p:nvPicPr>
        <p:blipFill>
          <a:blip r:embed="rId8"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91928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51000" y="2169160"/>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76864" y="1623777"/>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（1）李欣飏同学的项目收集：</a:t>
              </a:r>
            </a:p>
          </p:txBody>
        </p:sp>
      </p:grpSp>
      <p:grpSp>
        <p:nvGrpSpPr>
          <p:cNvPr id="5" name="Group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7" name="Straight Connector 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401517" y="192004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694180" y="2715895"/>
            <a:ext cx="3276600" cy="1641475"/>
          </a:xfrm>
          <a:prstGeom prst="rect">
            <a:avLst/>
          </a:prstGeom>
          <a:noFill/>
        </p:spPr>
        <p:txBody>
          <a:bodyPr wrap="square" rtlCol="0">
            <a:spAutoFit/>
          </a:bodyPr>
          <a:lstStyle/>
          <a:p>
            <a:pPr>
              <a:lnSpc>
                <a:spcPct val="120000"/>
              </a:lnSpc>
            </a:pPr>
            <a:r>
              <a:rPr lang="en-US" sz="1400" dirty="0">
                <a:solidFill>
                  <a:schemeClr val="bg1"/>
                </a:solidFill>
              </a:rPr>
              <a:t>1、由小组成员讨论各个选题后，投票选出“艺术与文化”作为我们的选题，制作一个手机App项目。</a:t>
            </a:r>
          </a:p>
          <a:p>
            <a:pPr>
              <a:lnSpc>
                <a:spcPct val="120000"/>
              </a:lnSpc>
            </a:pPr>
            <a:r>
              <a:rPr lang="en-US" sz="14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806508" y="487151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6" name="图片 5"/>
          <p:cNvPicPr>
            <a:picLocks noChangeAspect="1"/>
          </p:cNvPicPr>
          <p:nvPr/>
        </p:nvPicPr>
        <p:blipFill>
          <a:blip r:embed="rId7"/>
          <a:stretch>
            <a:fillRect/>
          </a:stretch>
        </p:blipFill>
        <p:spPr>
          <a:xfrm>
            <a:off x="5262880" y="2715895"/>
            <a:ext cx="5729605" cy="33464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1+#ppt_w/2"/>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6" presetClass="entr" presetSubtype="32" fill="hold" grpId="0" nodeType="withEffect">
                                  <p:stCondLst>
                                    <p:cond delay="2250"/>
                                  </p:stCondLst>
                                  <p:childTnLst>
                                    <p:set>
                                      <p:cBhvr>
                                        <p:cTn id="21" dur="1" fill="hold">
                                          <p:stCondLst>
                                            <p:cond delay="0"/>
                                          </p:stCondLst>
                                        </p:cTn>
                                        <p:tgtEl>
                                          <p:spTgt spid="42"/>
                                        </p:tgtEl>
                                        <p:attrNameLst>
                                          <p:attrName>style.visibility</p:attrName>
                                        </p:attrNameLst>
                                      </p:cBhvr>
                                      <p:to>
                                        <p:strVal val="visible"/>
                                      </p:to>
                                    </p:set>
                                    <p:animEffect transition="in" filter="circle(out)">
                                      <p:cBhvr>
                                        <p:cTn id="22" dur="500"/>
                                        <p:tgtEl>
                                          <p:spTgt spid="42"/>
                                        </p:tgtEl>
                                      </p:cBhvr>
                                    </p:animEffect>
                                  </p:childTnLst>
                                </p:cTn>
                              </p:par>
                              <p:par>
                                <p:cTn id="23" presetID="10" presetClass="entr" presetSubtype="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animBg="1"/>
      <p:bldP spid="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91928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51000" y="2169160"/>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76864" y="1623777"/>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（2）王华怿同学的项目收集</a:t>
              </a:r>
            </a:p>
          </p:txBody>
        </p:sp>
      </p:grpSp>
      <p:grpSp>
        <p:nvGrpSpPr>
          <p:cNvPr id="5" name="Group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7" name="Straight Connector 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401517" y="192004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694180" y="2715895"/>
            <a:ext cx="3276600" cy="1641475"/>
          </a:xfrm>
          <a:prstGeom prst="rect">
            <a:avLst/>
          </a:prstGeom>
          <a:noFill/>
        </p:spPr>
        <p:txBody>
          <a:bodyPr wrap="square" rtlCol="0">
            <a:spAutoFit/>
          </a:bodyPr>
          <a:lstStyle/>
          <a:p>
            <a:pPr>
              <a:lnSpc>
                <a:spcPct val="120000"/>
              </a:lnSpc>
            </a:pPr>
            <a:r>
              <a:rPr lang="en-US" sz="1400" dirty="0">
                <a:solidFill>
                  <a:schemeClr val="bg1"/>
                </a:solidFill>
              </a:rPr>
              <a:t>1、由小组成员讨论各个选题后，投票选出“艺术与文化”作为我们的选题，制作一个手机App项目。</a:t>
            </a:r>
          </a:p>
          <a:p>
            <a:pPr>
              <a:lnSpc>
                <a:spcPct val="120000"/>
              </a:lnSpc>
            </a:pPr>
            <a:r>
              <a:rPr lang="en-US" sz="14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806508" y="487151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3" name="图片 6"/>
          <p:cNvPicPr>
            <a:picLocks noChangeAspect="1"/>
          </p:cNvPicPr>
          <p:nvPr/>
        </p:nvPicPr>
        <p:blipFill>
          <a:blip r:embed="rId7"/>
          <a:stretch>
            <a:fillRect/>
          </a:stretch>
        </p:blipFill>
        <p:spPr>
          <a:xfrm>
            <a:off x="5262880" y="2716530"/>
            <a:ext cx="5728970" cy="32086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1+#ppt_w/2"/>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6" presetClass="entr" presetSubtype="32" fill="hold" grpId="0" nodeType="withEffect">
                                  <p:stCondLst>
                                    <p:cond delay="2250"/>
                                  </p:stCondLst>
                                  <p:childTnLst>
                                    <p:set>
                                      <p:cBhvr>
                                        <p:cTn id="21" dur="1" fill="hold">
                                          <p:stCondLst>
                                            <p:cond delay="0"/>
                                          </p:stCondLst>
                                        </p:cTn>
                                        <p:tgtEl>
                                          <p:spTgt spid="42"/>
                                        </p:tgtEl>
                                        <p:attrNameLst>
                                          <p:attrName>style.visibility</p:attrName>
                                        </p:attrNameLst>
                                      </p:cBhvr>
                                      <p:to>
                                        <p:strVal val="visible"/>
                                      </p:to>
                                    </p:set>
                                    <p:animEffect transition="in" filter="circle(out)">
                                      <p:cBhvr>
                                        <p:cTn id="22" dur="500"/>
                                        <p:tgtEl>
                                          <p:spTgt spid="42"/>
                                        </p:tgtEl>
                                      </p:cBhvr>
                                    </p:animEffect>
                                  </p:childTnLst>
                                </p:cTn>
                              </p:par>
                              <p:par>
                                <p:cTn id="23" presetID="10" presetClass="entr" presetSubtype="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2" grpId="0" bldLvl="0" animBg="1"/>
      <p:bldP spid="4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91928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51000" y="2169160"/>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76864" y="1623777"/>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（3）梅肖玥同学的项目收集</a:t>
              </a:r>
            </a:p>
          </p:txBody>
        </p:sp>
      </p:grpSp>
      <p:grpSp>
        <p:nvGrpSpPr>
          <p:cNvPr id="5" name="Group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7" name="Straight Connector 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401517" y="192004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694180" y="2715895"/>
            <a:ext cx="3276600" cy="1641475"/>
          </a:xfrm>
          <a:prstGeom prst="rect">
            <a:avLst/>
          </a:prstGeom>
          <a:noFill/>
        </p:spPr>
        <p:txBody>
          <a:bodyPr wrap="square" rtlCol="0">
            <a:spAutoFit/>
          </a:bodyPr>
          <a:lstStyle/>
          <a:p>
            <a:pPr>
              <a:lnSpc>
                <a:spcPct val="120000"/>
              </a:lnSpc>
            </a:pPr>
            <a:r>
              <a:rPr lang="en-US" sz="1400" dirty="0">
                <a:solidFill>
                  <a:schemeClr val="bg1"/>
                </a:solidFill>
              </a:rPr>
              <a:t>1、由小组成员讨论各个选题后，投票选出“艺术与文化”作为我们的选题，制作一个手机App项目。</a:t>
            </a:r>
          </a:p>
          <a:p>
            <a:pPr>
              <a:lnSpc>
                <a:spcPct val="120000"/>
              </a:lnSpc>
            </a:pPr>
            <a:r>
              <a:rPr lang="en-US" sz="14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806508" y="487151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3" name="图片 7"/>
          <p:cNvPicPr>
            <a:picLocks noChangeAspect="1"/>
          </p:cNvPicPr>
          <p:nvPr/>
        </p:nvPicPr>
        <p:blipFill>
          <a:blip r:embed="rId7"/>
          <a:stretch>
            <a:fillRect/>
          </a:stretch>
        </p:blipFill>
        <p:spPr>
          <a:xfrm>
            <a:off x="5262880" y="2747645"/>
            <a:ext cx="5729605" cy="30340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1+#ppt_w/2"/>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6" presetClass="entr" presetSubtype="32" fill="hold" grpId="0" nodeType="withEffect">
                                  <p:stCondLst>
                                    <p:cond delay="2250"/>
                                  </p:stCondLst>
                                  <p:childTnLst>
                                    <p:set>
                                      <p:cBhvr>
                                        <p:cTn id="21" dur="1" fill="hold">
                                          <p:stCondLst>
                                            <p:cond delay="0"/>
                                          </p:stCondLst>
                                        </p:cTn>
                                        <p:tgtEl>
                                          <p:spTgt spid="42"/>
                                        </p:tgtEl>
                                        <p:attrNameLst>
                                          <p:attrName>style.visibility</p:attrName>
                                        </p:attrNameLst>
                                      </p:cBhvr>
                                      <p:to>
                                        <p:strVal val="visible"/>
                                      </p:to>
                                    </p:set>
                                    <p:animEffect transition="in" filter="circle(out)">
                                      <p:cBhvr>
                                        <p:cTn id="22" dur="500"/>
                                        <p:tgtEl>
                                          <p:spTgt spid="42"/>
                                        </p:tgtEl>
                                      </p:cBhvr>
                                    </p:animEffect>
                                  </p:childTnLst>
                                </p:cTn>
                              </p:par>
                              <p:par>
                                <p:cTn id="23" presetID="10" presetClass="entr" presetSubtype="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2" grpId="0" bldLvl="0" animBg="1"/>
      <p:bldP spid="4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91928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651000" y="2169160"/>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76864" y="1623777"/>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（4）汪诗怡同学的项目收集</a:t>
              </a:r>
            </a:p>
          </p:txBody>
        </p:sp>
      </p:grpSp>
      <p:grpSp>
        <p:nvGrpSpPr>
          <p:cNvPr id="5" name="Group 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7" name="Straight Connector 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401517" y="192004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694180" y="2715895"/>
            <a:ext cx="3276600" cy="1641475"/>
          </a:xfrm>
          <a:prstGeom prst="rect">
            <a:avLst/>
          </a:prstGeom>
          <a:noFill/>
        </p:spPr>
        <p:txBody>
          <a:bodyPr wrap="square" rtlCol="0">
            <a:spAutoFit/>
          </a:bodyPr>
          <a:lstStyle/>
          <a:p>
            <a:pPr>
              <a:lnSpc>
                <a:spcPct val="120000"/>
              </a:lnSpc>
            </a:pPr>
            <a:r>
              <a:rPr lang="en-US" sz="1400" dirty="0">
                <a:solidFill>
                  <a:schemeClr val="bg1"/>
                </a:solidFill>
              </a:rPr>
              <a:t>1、由小组成员讨论各个选题后，投票选出“艺术与文化”作为我们的选题，制作一个手机App项目。</a:t>
            </a:r>
          </a:p>
          <a:p>
            <a:pPr>
              <a:lnSpc>
                <a:spcPct val="120000"/>
              </a:lnSpc>
            </a:pPr>
            <a:r>
              <a:rPr lang="en-US" sz="14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806508" y="487151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6" name="图片 8"/>
          <p:cNvPicPr>
            <a:picLocks noChangeAspect="1"/>
          </p:cNvPicPr>
          <p:nvPr/>
        </p:nvPicPr>
        <p:blipFill>
          <a:blip r:embed="rId7"/>
          <a:stretch>
            <a:fillRect/>
          </a:stretch>
        </p:blipFill>
        <p:spPr>
          <a:xfrm>
            <a:off x="5262880" y="2715895"/>
            <a:ext cx="5728970" cy="38379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1+#ppt_w/2"/>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6" presetClass="entr" presetSubtype="32" fill="hold" grpId="0" nodeType="withEffect">
                                  <p:stCondLst>
                                    <p:cond delay="2250"/>
                                  </p:stCondLst>
                                  <p:childTnLst>
                                    <p:set>
                                      <p:cBhvr>
                                        <p:cTn id="21" dur="1" fill="hold">
                                          <p:stCondLst>
                                            <p:cond delay="0"/>
                                          </p:stCondLst>
                                        </p:cTn>
                                        <p:tgtEl>
                                          <p:spTgt spid="42"/>
                                        </p:tgtEl>
                                        <p:attrNameLst>
                                          <p:attrName>style.visibility</p:attrName>
                                        </p:attrNameLst>
                                      </p:cBhvr>
                                      <p:to>
                                        <p:strVal val="visible"/>
                                      </p:to>
                                    </p:set>
                                    <p:animEffect transition="in" filter="circle(out)">
                                      <p:cBhvr>
                                        <p:cTn id="22" dur="500"/>
                                        <p:tgtEl>
                                          <p:spTgt spid="42"/>
                                        </p:tgtEl>
                                      </p:cBhvr>
                                    </p:animEffect>
                                  </p:childTnLst>
                                </p:cTn>
                              </p:par>
                              <p:par>
                                <p:cTn id="23" presetID="10" presetClass="entr" presetSubtype="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2" grpId="0" bldLvl="0" animBg="1"/>
      <p:bldP spid="42"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screen"/>
          <a:stretch>
            <a:fillRect/>
          </a:stretch>
        </p:blipFill>
        <p:spPr>
          <a:xfrm>
            <a:off x="0" y="0"/>
            <a:ext cx="12192000" cy="6858000"/>
          </a:xfrm>
          <a:prstGeom prst="rect">
            <a:avLst/>
          </a:prstGeom>
        </p:spPr>
      </p:pic>
      <p:pic>
        <p:nvPicPr>
          <p:cNvPr id="44" name="图片 43"/>
          <p:cNvPicPr>
            <a:picLocks noChangeAspect="1"/>
          </p:cNvPicPr>
          <p:nvPr/>
        </p:nvPicPr>
        <p:blipFill>
          <a:blip r:embed="rId4" cstate="screen"/>
          <a:stretch>
            <a:fillRect/>
          </a:stretch>
        </p:blipFill>
        <p:spPr>
          <a:xfrm>
            <a:off x="0" y="0"/>
            <a:ext cx="12192000" cy="5996380"/>
          </a:xfrm>
          <a:prstGeom prst="rect">
            <a:avLst/>
          </a:prstGeom>
        </p:spPr>
      </p:pic>
      <p:sp>
        <p:nvSpPr>
          <p:cNvPr id="45" name="矩形 4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4644188" y="477737"/>
            <a:ext cx="2903622" cy="582015"/>
            <a:chOff x="1459832" y="2326104"/>
            <a:chExt cx="4283242" cy="513348"/>
          </a:xfrm>
        </p:grpSpPr>
        <p:pic>
          <p:nvPicPr>
            <p:cNvPr id="48" name="图片 4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1.项目启动阶段</a:t>
              </a:r>
            </a:p>
          </p:txBody>
        </p:sp>
      </p:grpSp>
      <p:pic>
        <p:nvPicPr>
          <p:cNvPr id="28" name="图片占位符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6" cstate="screen"/>
          <a:srcRect/>
          <a:stretch>
            <a:fillRect/>
          </a:stretch>
        </p:blipFill>
        <p:spPr>
          <a:xfrm>
            <a:off x="1401763" y="1257618"/>
            <a:ext cx="3860800" cy="3862387"/>
          </a:xfrm>
        </p:spPr>
      </p:pic>
      <p:sp>
        <p:nvSpPr>
          <p:cNvPr id="46" name="Freeform: Shape 4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6694993" y="1731067"/>
            <a:ext cx="5497007" cy="5126934"/>
          </a:xfrm>
          <a:custGeom>
            <a:avLst/>
            <a:gdLst>
              <a:gd name="connsiteX0" fmla="*/ 4050301 w 5497007"/>
              <a:gd name="connsiteY0" fmla="*/ 0 h 5126934"/>
              <a:gd name="connsiteX1" fmla="*/ 5442930 w 5497007"/>
              <a:gd name="connsiteY1" fmla="*/ 245771 h 5126934"/>
              <a:gd name="connsiteX2" fmla="*/ 5497007 w 5497007"/>
              <a:gd name="connsiteY2" fmla="*/ 267093 h 5126934"/>
              <a:gd name="connsiteX3" fmla="*/ 5497007 w 5497007"/>
              <a:gd name="connsiteY3" fmla="*/ 2751634 h 5126934"/>
              <a:gd name="connsiteX4" fmla="*/ 5426522 w 5497007"/>
              <a:gd name="connsiteY4" fmla="*/ 2674081 h 5126934"/>
              <a:gd name="connsiteX5" fmla="*/ 4050301 w 5497007"/>
              <a:gd name="connsiteY5" fmla="*/ 2104031 h 5126934"/>
              <a:gd name="connsiteX6" fmla="*/ 2104031 w 5497007"/>
              <a:gd name="connsiteY6" fmla="*/ 4050301 h 5126934"/>
              <a:gd name="connsiteX7" fmla="*/ 2338936 w 5497007"/>
              <a:gd name="connsiteY7" fmla="*/ 4978009 h 5126934"/>
              <a:gd name="connsiteX8" fmla="*/ 2429410 w 5497007"/>
              <a:gd name="connsiteY8" fmla="*/ 5126934 h 5126934"/>
              <a:gd name="connsiteX9" fmla="*/ 145802 w 5497007"/>
              <a:gd name="connsiteY9" fmla="*/ 5126934 h 5126934"/>
              <a:gd name="connsiteX10" fmla="*/ 127515 w 5497007"/>
              <a:gd name="connsiteY10" fmla="*/ 5062534 h 5126934"/>
              <a:gd name="connsiteX11" fmla="*/ 0 w 5497007"/>
              <a:gd name="connsiteY11" fmla="*/ 4050301 h 5126934"/>
              <a:gd name="connsiteX12" fmla="*/ 4050301 w 5497007"/>
              <a:gd name="connsiteY12" fmla="*/ 0 h 512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7007" h="5126934">
                <a:moveTo>
                  <a:pt x="4050301" y="0"/>
                </a:moveTo>
                <a:cubicBezTo>
                  <a:pt x="4539627" y="0"/>
                  <a:pt x="5008686" y="86773"/>
                  <a:pt x="5442930" y="245771"/>
                </a:cubicBezTo>
                <a:lnTo>
                  <a:pt x="5497007" y="267093"/>
                </a:lnTo>
                <a:lnTo>
                  <a:pt x="5497007" y="2751634"/>
                </a:lnTo>
                <a:lnTo>
                  <a:pt x="5426522" y="2674081"/>
                </a:lnTo>
                <a:cubicBezTo>
                  <a:pt x="5074316" y="2321875"/>
                  <a:pt x="4587749" y="2104031"/>
                  <a:pt x="4050301" y="2104031"/>
                </a:cubicBezTo>
                <a:cubicBezTo>
                  <a:pt x="2975406" y="2104031"/>
                  <a:pt x="2104031" y="2975406"/>
                  <a:pt x="2104031" y="4050301"/>
                </a:cubicBezTo>
                <a:cubicBezTo>
                  <a:pt x="2104031" y="4386206"/>
                  <a:pt x="2189126" y="4702236"/>
                  <a:pt x="2338936" y="4978009"/>
                </a:cubicBezTo>
                <a:lnTo>
                  <a:pt x="2429410" y="5126934"/>
                </a:lnTo>
                <a:lnTo>
                  <a:pt x="145802" y="5126934"/>
                </a:lnTo>
                <a:lnTo>
                  <a:pt x="127515" y="5062534"/>
                </a:lnTo>
                <a:cubicBezTo>
                  <a:pt x="44272" y="4738998"/>
                  <a:pt x="0" y="4399820"/>
                  <a:pt x="0" y="4050301"/>
                </a:cubicBezTo>
                <a:cubicBezTo>
                  <a:pt x="0" y="1813382"/>
                  <a:pt x="1813382" y="0"/>
                  <a:pt x="405030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593850" y="1257935"/>
            <a:ext cx="9340850" cy="3362960"/>
            <a:chOff x="1650590" y="2169116"/>
            <a:chExt cx="8890822" cy="3363179"/>
          </a:xfrm>
        </p:grpSpPr>
        <p:sp>
          <p:nvSpPr>
            <p:cNvPr id="10" name="Rectangle: Rounded Corners 9"/>
            <p:cNvSpPr/>
            <p:nvPr/>
          </p:nvSpPr>
          <p:spPr>
            <a:xfrm>
              <a:off x="1650590" y="2169116"/>
              <a:ext cx="8890820" cy="3363179"/>
            </a:xfrm>
            <a:prstGeom prst="roundRect">
              <a:avLst>
                <a:gd name="adj" fmla="val 3550"/>
              </a:avLst>
            </a:prstGeom>
            <a:solidFill>
              <a:schemeClr val="bg1"/>
            </a:solidFill>
            <a:ln>
              <a:noFill/>
            </a:ln>
            <a:effectLst>
              <a:outerShdw blurRad="1270000" dist="482600" dir="2700000" sx="91000" sy="91000" algn="tl"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10" idx="1"/>
            </p:cNvCxnSpPr>
            <p:nvPr/>
          </p:nvCxnSpPr>
          <p:spPr>
            <a:xfrm flipH="1">
              <a:off x="1650590" y="3850705"/>
              <a:ext cx="8890822"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06204" y="2169116"/>
              <a:ext cx="0" cy="33631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519714" y="712552"/>
            <a:ext cx="2016646" cy="1092445"/>
            <a:chOff x="5584484" y="2526112"/>
            <a:chExt cx="2016646" cy="1092445"/>
          </a:xfrm>
        </p:grpSpPr>
        <p:sp>
          <p:nvSpPr>
            <p:cNvPr id="14" name="Freeform 39"/>
            <p:cNvSpPr>
              <a:spLocks noEditPoints="1"/>
            </p:cNvSpPr>
            <p:nvPr/>
          </p:nvSpPr>
          <p:spPr bwMode="auto">
            <a:xfrm>
              <a:off x="6454858" y="2526112"/>
              <a:ext cx="275898" cy="395113"/>
            </a:xfrm>
            <a:custGeom>
              <a:avLst/>
              <a:gdLst>
                <a:gd name="T0" fmla="*/ 28 w 164"/>
                <a:gd name="T1" fmla="*/ 117 h 236"/>
                <a:gd name="T2" fmla="*/ 78 w 164"/>
                <a:gd name="T3" fmla="*/ 87 h 236"/>
                <a:gd name="T4" fmla="*/ 78 w 164"/>
                <a:gd name="T5" fmla="*/ 79 h 236"/>
                <a:gd name="T6" fmla="*/ 26 w 164"/>
                <a:gd name="T7" fmla="*/ 117 h 236"/>
                <a:gd name="T8" fmla="*/ 160 w 164"/>
                <a:gd name="T9" fmla="*/ 153 h 236"/>
                <a:gd name="T10" fmla="*/ 163 w 164"/>
                <a:gd name="T11" fmla="*/ 127 h 236"/>
                <a:gd name="T12" fmla="*/ 1 w 164"/>
                <a:gd name="T13" fmla="*/ 127 h 236"/>
                <a:gd name="T14" fmla="*/ 4 w 164"/>
                <a:gd name="T15" fmla="*/ 153 h 236"/>
                <a:gd name="T16" fmla="*/ 0 w 164"/>
                <a:gd name="T17" fmla="*/ 158 h 236"/>
                <a:gd name="T18" fmla="*/ 22 w 164"/>
                <a:gd name="T19" fmla="*/ 236 h 236"/>
                <a:gd name="T20" fmla="*/ 146 w 164"/>
                <a:gd name="T21" fmla="*/ 233 h 236"/>
                <a:gd name="T22" fmla="*/ 163 w 164"/>
                <a:gd name="T23" fmla="*/ 154 h 236"/>
                <a:gd name="T24" fmla="*/ 155 w 164"/>
                <a:gd name="T25" fmla="*/ 127 h 236"/>
                <a:gd name="T26" fmla="*/ 14 w 164"/>
                <a:gd name="T27" fmla="*/ 153 h 236"/>
                <a:gd name="T28" fmla="*/ 82 w 164"/>
                <a:gd name="T29" fmla="*/ 68 h 236"/>
                <a:gd name="T30" fmla="*/ 9 w 164"/>
                <a:gd name="T31" fmla="*/ 161 h 236"/>
                <a:gd name="T32" fmla="*/ 41 w 164"/>
                <a:gd name="T33" fmla="*/ 228 h 236"/>
                <a:gd name="T34" fmla="*/ 49 w 164"/>
                <a:gd name="T35" fmla="*/ 228 h 236"/>
                <a:gd name="T36" fmla="*/ 64 w 164"/>
                <a:gd name="T37" fmla="*/ 161 h 236"/>
                <a:gd name="T38" fmla="*/ 49 w 164"/>
                <a:gd name="T39" fmla="*/ 228 h 236"/>
                <a:gd name="T40" fmla="*/ 77 w 164"/>
                <a:gd name="T41" fmla="*/ 228 h 236"/>
                <a:gd name="T42" fmla="*/ 97 w 164"/>
                <a:gd name="T43" fmla="*/ 161 h 236"/>
                <a:gd name="T44" fmla="*/ 117 w 164"/>
                <a:gd name="T45" fmla="*/ 228 h 236"/>
                <a:gd name="T46" fmla="*/ 105 w 164"/>
                <a:gd name="T47" fmla="*/ 161 h 236"/>
                <a:gd name="T48" fmla="*/ 117 w 164"/>
                <a:gd name="T49" fmla="*/ 228 h 236"/>
                <a:gd name="T50" fmla="*/ 125 w 164"/>
                <a:gd name="T51" fmla="*/ 228 h 236"/>
                <a:gd name="T52" fmla="*/ 155 w 164"/>
                <a:gd name="T53" fmla="*/ 161 h 236"/>
                <a:gd name="T54" fmla="*/ 64 w 164"/>
                <a:gd name="T55" fmla="*/ 38 h 236"/>
                <a:gd name="T56" fmla="*/ 99 w 164"/>
                <a:gd name="T57" fmla="*/ 38 h 236"/>
                <a:gd name="T58" fmla="*/ 64 w 164"/>
                <a:gd name="T59" fmla="*/ 38 h 236"/>
                <a:gd name="T60" fmla="*/ 81 w 164"/>
                <a:gd name="T61" fmla="*/ 47 h 236"/>
                <a:gd name="T62" fmla="*/ 81 w 164"/>
                <a:gd name="T63" fmla="*/ 28 h 236"/>
                <a:gd name="T64" fmla="*/ 65 w 164"/>
                <a:gd name="T65" fmla="*/ 8 h 236"/>
                <a:gd name="T66" fmla="*/ 77 w 164"/>
                <a:gd name="T67" fmla="*/ 17 h 236"/>
                <a:gd name="T68" fmla="*/ 82 w 164"/>
                <a:gd name="T69" fmla="*/ 14 h 236"/>
                <a:gd name="T70" fmla="*/ 62 w 164"/>
                <a:gd name="T71"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236">
                  <a:moveTo>
                    <a:pt x="26" y="117"/>
                  </a:moveTo>
                  <a:cubicBezTo>
                    <a:pt x="27" y="117"/>
                    <a:pt x="27" y="117"/>
                    <a:pt x="28" y="117"/>
                  </a:cubicBezTo>
                  <a:cubicBezTo>
                    <a:pt x="29" y="117"/>
                    <a:pt x="31" y="116"/>
                    <a:pt x="31" y="114"/>
                  </a:cubicBezTo>
                  <a:cubicBezTo>
                    <a:pt x="36" y="97"/>
                    <a:pt x="54" y="87"/>
                    <a:pt x="78" y="87"/>
                  </a:cubicBezTo>
                  <a:cubicBezTo>
                    <a:pt x="80" y="87"/>
                    <a:pt x="82" y="85"/>
                    <a:pt x="82" y="83"/>
                  </a:cubicBezTo>
                  <a:cubicBezTo>
                    <a:pt x="82" y="80"/>
                    <a:pt x="80" y="79"/>
                    <a:pt x="78" y="79"/>
                  </a:cubicBezTo>
                  <a:cubicBezTo>
                    <a:pt x="50" y="79"/>
                    <a:pt x="29" y="91"/>
                    <a:pt x="24" y="112"/>
                  </a:cubicBezTo>
                  <a:cubicBezTo>
                    <a:pt x="23" y="114"/>
                    <a:pt x="24" y="116"/>
                    <a:pt x="26" y="117"/>
                  </a:cubicBezTo>
                  <a:close/>
                  <a:moveTo>
                    <a:pt x="163" y="154"/>
                  </a:moveTo>
                  <a:cubicBezTo>
                    <a:pt x="162" y="153"/>
                    <a:pt x="161" y="153"/>
                    <a:pt x="160" y="153"/>
                  </a:cubicBezTo>
                  <a:cubicBezTo>
                    <a:pt x="158" y="153"/>
                    <a:pt x="158" y="153"/>
                    <a:pt x="158" y="153"/>
                  </a:cubicBezTo>
                  <a:cubicBezTo>
                    <a:pt x="161" y="143"/>
                    <a:pt x="163" y="136"/>
                    <a:pt x="163" y="127"/>
                  </a:cubicBezTo>
                  <a:cubicBezTo>
                    <a:pt x="163" y="86"/>
                    <a:pt x="131" y="60"/>
                    <a:pt x="82" y="60"/>
                  </a:cubicBezTo>
                  <a:cubicBezTo>
                    <a:pt x="33" y="60"/>
                    <a:pt x="1" y="86"/>
                    <a:pt x="1" y="127"/>
                  </a:cubicBezTo>
                  <a:cubicBezTo>
                    <a:pt x="1" y="136"/>
                    <a:pt x="3" y="144"/>
                    <a:pt x="6" y="153"/>
                  </a:cubicBezTo>
                  <a:cubicBezTo>
                    <a:pt x="4" y="153"/>
                    <a:pt x="4" y="153"/>
                    <a:pt x="4" y="153"/>
                  </a:cubicBezTo>
                  <a:cubicBezTo>
                    <a:pt x="3" y="153"/>
                    <a:pt x="2" y="153"/>
                    <a:pt x="1" y="154"/>
                  </a:cubicBezTo>
                  <a:cubicBezTo>
                    <a:pt x="0" y="155"/>
                    <a:pt x="0" y="156"/>
                    <a:pt x="0" y="158"/>
                  </a:cubicBezTo>
                  <a:cubicBezTo>
                    <a:pt x="18" y="233"/>
                    <a:pt x="18" y="233"/>
                    <a:pt x="18" y="233"/>
                  </a:cubicBezTo>
                  <a:cubicBezTo>
                    <a:pt x="18" y="235"/>
                    <a:pt x="20" y="236"/>
                    <a:pt x="22" y="236"/>
                  </a:cubicBezTo>
                  <a:cubicBezTo>
                    <a:pt x="142" y="236"/>
                    <a:pt x="142" y="236"/>
                    <a:pt x="142" y="236"/>
                  </a:cubicBezTo>
                  <a:cubicBezTo>
                    <a:pt x="144" y="236"/>
                    <a:pt x="146" y="235"/>
                    <a:pt x="146" y="233"/>
                  </a:cubicBezTo>
                  <a:cubicBezTo>
                    <a:pt x="164" y="158"/>
                    <a:pt x="164" y="158"/>
                    <a:pt x="164" y="158"/>
                  </a:cubicBezTo>
                  <a:cubicBezTo>
                    <a:pt x="164" y="156"/>
                    <a:pt x="164" y="155"/>
                    <a:pt x="163" y="154"/>
                  </a:cubicBezTo>
                  <a:close/>
                  <a:moveTo>
                    <a:pt x="82" y="68"/>
                  </a:moveTo>
                  <a:cubicBezTo>
                    <a:pt x="117" y="68"/>
                    <a:pt x="155" y="84"/>
                    <a:pt x="155" y="127"/>
                  </a:cubicBezTo>
                  <a:cubicBezTo>
                    <a:pt x="155" y="136"/>
                    <a:pt x="153" y="142"/>
                    <a:pt x="150" y="153"/>
                  </a:cubicBezTo>
                  <a:cubicBezTo>
                    <a:pt x="14" y="153"/>
                    <a:pt x="14" y="153"/>
                    <a:pt x="14" y="153"/>
                  </a:cubicBezTo>
                  <a:cubicBezTo>
                    <a:pt x="11" y="142"/>
                    <a:pt x="9" y="136"/>
                    <a:pt x="9" y="127"/>
                  </a:cubicBezTo>
                  <a:cubicBezTo>
                    <a:pt x="9" y="84"/>
                    <a:pt x="47" y="68"/>
                    <a:pt x="82" y="68"/>
                  </a:cubicBezTo>
                  <a:close/>
                  <a:moveTo>
                    <a:pt x="25" y="228"/>
                  </a:moveTo>
                  <a:cubicBezTo>
                    <a:pt x="9" y="161"/>
                    <a:pt x="9" y="161"/>
                    <a:pt x="9" y="161"/>
                  </a:cubicBezTo>
                  <a:cubicBezTo>
                    <a:pt x="33" y="161"/>
                    <a:pt x="33" y="161"/>
                    <a:pt x="33" y="161"/>
                  </a:cubicBezTo>
                  <a:cubicBezTo>
                    <a:pt x="41" y="228"/>
                    <a:pt x="41" y="228"/>
                    <a:pt x="41" y="228"/>
                  </a:cubicBezTo>
                  <a:lnTo>
                    <a:pt x="25" y="228"/>
                  </a:lnTo>
                  <a:close/>
                  <a:moveTo>
                    <a:pt x="49" y="228"/>
                  </a:moveTo>
                  <a:cubicBezTo>
                    <a:pt x="41" y="161"/>
                    <a:pt x="41" y="161"/>
                    <a:pt x="41" y="161"/>
                  </a:cubicBezTo>
                  <a:cubicBezTo>
                    <a:pt x="64" y="161"/>
                    <a:pt x="64" y="161"/>
                    <a:pt x="64" y="161"/>
                  </a:cubicBezTo>
                  <a:cubicBezTo>
                    <a:pt x="69" y="228"/>
                    <a:pt x="69" y="228"/>
                    <a:pt x="69" y="228"/>
                  </a:cubicBezTo>
                  <a:lnTo>
                    <a:pt x="49" y="228"/>
                  </a:lnTo>
                  <a:close/>
                  <a:moveTo>
                    <a:pt x="92" y="228"/>
                  </a:moveTo>
                  <a:cubicBezTo>
                    <a:pt x="77" y="228"/>
                    <a:pt x="77" y="228"/>
                    <a:pt x="77" y="228"/>
                  </a:cubicBezTo>
                  <a:cubicBezTo>
                    <a:pt x="72" y="161"/>
                    <a:pt x="72" y="161"/>
                    <a:pt x="72" y="161"/>
                  </a:cubicBezTo>
                  <a:cubicBezTo>
                    <a:pt x="97" y="161"/>
                    <a:pt x="97" y="161"/>
                    <a:pt x="97" y="161"/>
                  </a:cubicBezTo>
                  <a:lnTo>
                    <a:pt x="92" y="228"/>
                  </a:lnTo>
                  <a:close/>
                  <a:moveTo>
                    <a:pt x="117" y="228"/>
                  </a:moveTo>
                  <a:cubicBezTo>
                    <a:pt x="100" y="228"/>
                    <a:pt x="100" y="228"/>
                    <a:pt x="100" y="228"/>
                  </a:cubicBezTo>
                  <a:cubicBezTo>
                    <a:pt x="105" y="161"/>
                    <a:pt x="105" y="161"/>
                    <a:pt x="105" y="161"/>
                  </a:cubicBezTo>
                  <a:cubicBezTo>
                    <a:pt x="125" y="161"/>
                    <a:pt x="125" y="161"/>
                    <a:pt x="125" y="161"/>
                  </a:cubicBezTo>
                  <a:lnTo>
                    <a:pt x="117" y="228"/>
                  </a:lnTo>
                  <a:close/>
                  <a:moveTo>
                    <a:pt x="139" y="228"/>
                  </a:moveTo>
                  <a:cubicBezTo>
                    <a:pt x="125" y="228"/>
                    <a:pt x="125" y="228"/>
                    <a:pt x="125" y="228"/>
                  </a:cubicBezTo>
                  <a:cubicBezTo>
                    <a:pt x="133" y="161"/>
                    <a:pt x="133" y="161"/>
                    <a:pt x="133" y="161"/>
                  </a:cubicBezTo>
                  <a:cubicBezTo>
                    <a:pt x="155" y="161"/>
                    <a:pt x="155" y="161"/>
                    <a:pt x="155" y="161"/>
                  </a:cubicBezTo>
                  <a:lnTo>
                    <a:pt x="139" y="228"/>
                  </a:lnTo>
                  <a:close/>
                  <a:moveTo>
                    <a:pt x="64" y="38"/>
                  </a:moveTo>
                  <a:cubicBezTo>
                    <a:pt x="64" y="47"/>
                    <a:pt x="72" y="55"/>
                    <a:pt x="81" y="55"/>
                  </a:cubicBezTo>
                  <a:cubicBezTo>
                    <a:pt x="91" y="55"/>
                    <a:pt x="99" y="47"/>
                    <a:pt x="99" y="38"/>
                  </a:cubicBezTo>
                  <a:cubicBezTo>
                    <a:pt x="99" y="28"/>
                    <a:pt x="91" y="20"/>
                    <a:pt x="81" y="20"/>
                  </a:cubicBezTo>
                  <a:cubicBezTo>
                    <a:pt x="72" y="20"/>
                    <a:pt x="64" y="28"/>
                    <a:pt x="64" y="38"/>
                  </a:cubicBezTo>
                  <a:close/>
                  <a:moveTo>
                    <a:pt x="91" y="38"/>
                  </a:moveTo>
                  <a:cubicBezTo>
                    <a:pt x="91" y="43"/>
                    <a:pt x="87" y="47"/>
                    <a:pt x="81" y="47"/>
                  </a:cubicBezTo>
                  <a:cubicBezTo>
                    <a:pt x="76" y="47"/>
                    <a:pt x="72" y="43"/>
                    <a:pt x="72" y="38"/>
                  </a:cubicBezTo>
                  <a:cubicBezTo>
                    <a:pt x="72" y="32"/>
                    <a:pt x="76" y="28"/>
                    <a:pt x="81" y="28"/>
                  </a:cubicBezTo>
                  <a:cubicBezTo>
                    <a:pt x="87" y="28"/>
                    <a:pt x="91" y="32"/>
                    <a:pt x="91" y="38"/>
                  </a:cubicBezTo>
                  <a:close/>
                  <a:moveTo>
                    <a:pt x="65" y="8"/>
                  </a:moveTo>
                  <a:cubicBezTo>
                    <a:pt x="73" y="9"/>
                    <a:pt x="74" y="13"/>
                    <a:pt x="74" y="13"/>
                  </a:cubicBezTo>
                  <a:cubicBezTo>
                    <a:pt x="74" y="15"/>
                    <a:pt x="75" y="17"/>
                    <a:pt x="77" y="17"/>
                  </a:cubicBezTo>
                  <a:cubicBezTo>
                    <a:pt x="77" y="17"/>
                    <a:pt x="78" y="17"/>
                    <a:pt x="78" y="17"/>
                  </a:cubicBezTo>
                  <a:cubicBezTo>
                    <a:pt x="80" y="17"/>
                    <a:pt x="81" y="16"/>
                    <a:pt x="82" y="14"/>
                  </a:cubicBezTo>
                  <a:cubicBezTo>
                    <a:pt x="82" y="10"/>
                    <a:pt x="79" y="2"/>
                    <a:pt x="66" y="0"/>
                  </a:cubicBezTo>
                  <a:cubicBezTo>
                    <a:pt x="64" y="0"/>
                    <a:pt x="62" y="1"/>
                    <a:pt x="62" y="3"/>
                  </a:cubicBezTo>
                  <a:cubicBezTo>
                    <a:pt x="61" y="5"/>
                    <a:pt x="63" y="7"/>
                    <a:pt x="65" y="8"/>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en-US"/>
            </a:p>
          </p:txBody>
        </p:sp>
        <p:sp>
          <p:nvSpPr>
            <p:cNvPr id="25" name="TextBox 24"/>
            <p:cNvSpPr txBox="1"/>
            <p:nvPr/>
          </p:nvSpPr>
          <p:spPr>
            <a:xfrm>
              <a:off x="5584484" y="3096587"/>
              <a:ext cx="2016646" cy="521970"/>
            </a:xfrm>
            <a:prstGeom prst="rect">
              <a:avLst/>
            </a:prstGeom>
            <a:noFill/>
          </p:spPr>
          <p:txBody>
            <a:bodyPr wrap="square" rtlCol="0">
              <a:spAutoFit/>
            </a:bodyPr>
            <a:lstStyle/>
            <a:p>
              <a:pPr algn="ctr"/>
              <a:r>
                <a:rPr lang="zh-CN" altLang="en-US" sz="1400" b="1" dirty="0">
                  <a:solidFill>
                    <a:schemeClr val="accent1"/>
                  </a:solidFill>
                  <a:latin typeface="+mj-lt"/>
                </a:rPr>
                <a:t>（5）罗一焱同学的项目收集</a:t>
              </a:r>
            </a:p>
          </p:txBody>
        </p:sp>
      </p:grpSp>
      <p:sp>
        <p:nvSpPr>
          <p:cNvPr id="2" name="Rectangle: Rounded Corners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363417" y="1258374"/>
            <a:ext cx="3861324" cy="3861324"/>
          </a:xfrm>
          <a:prstGeom prst="roundRect">
            <a:avLst>
              <a:gd name="adj" fmla="val 1573"/>
            </a:avLst>
          </a:prstGeom>
          <a:solidFill>
            <a:srgbClr val="0B0F28">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768475" y="2118360"/>
            <a:ext cx="3276600" cy="1641475"/>
          </a:xfrm>
          <a:prstGeom prst="rect">
            <a:avLst/>
          </a:prstGeom>
          <a:noFill/>
        </p:spPr>
        <p:txBody>
          <a:bodyPr wrap="square" rtlCol="0">
            <a:spAutoFit/>
          </a:bodyPr>
          <a:lstStyle/>
          <a:p>
            <a:pPr>
              <a:lnSpc>
                <a:spcPct val="120000"/>
              </a:lnSpc>
            </a:pPr>
            <a:r>
              <a:rPr lang="en-US" sz="1400" dirty="0">
                <a:solidFill>
                  <a:schemeClr val="bg1"/>
                </a:solidFill>
              </a:rPr>
              <a:t>1、由小组成员讨论各个选题后，投票选出“艺术与文化”作为我们的选题，制作一个手机App项目。</a:t>
            </a:r>
          </a:p>
          <a:p>
            <a:pPr>
              <a:lnSpc>
                <a:spcPct val="120000"/>
              </a:lnSpc>
            </a:pPr>
            <a:r>
              <a:rPr lang="en-US" sz="1400" dirty="0">
                <a:solidFill>
                  <a:schemeClr val="bg1"/>
                </a:solidFill>
              </a:rPr>
              <a:t>2、确认选题后，由各个成员对现如今已存在的有关“艺术与文化”方面的项目进行收集，来寻求灵感。</a:t>
            </a:r>
          </a:p>
        </p:txBody>
      </p:sp>
      <p:sp>
        <p:nvSpPr>
          <p:cNvPr id="42" name="Rectangle: Rounded Corners 4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1768408" y="4209846"/>
            <a:ext cx="1448875" cy="34893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 now</a:t>
            </a:r>
          </a:p>
        </p:txBody>
      </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6" name="图片 9"/>
          <p:cNvPicPr>
            <a:picLocks noChangeAspect="1"/>
          </p:cNvPicPr>
          <p:nvPr/>
        </p:nvPicPr>
        <p:blipFill>
          <a:blip r:embed="rId7"/>
          <a:stretch>
            <a:fillRect/>
          </a:stretch>
        </p:blipFill>
        <p:spPr>
          <a:xfrm>
            <a:off x="5262880" y="1731010"/>
            <a:ext cx="5671820" cy="49930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50" fill="hold"/>
                                        <p:tgtEl>
                                          <p:spTgt spid="46"/>
                                        </p:tgtEl>
                                        <p:attrNameLst>
                                          <p:attrName>ppt_x</p:attrName>
                                        </p:attrNameLst>
                                      </p:cBhvr>
                                      <p:tavLst>
                                        <p:tav tm="0">
                                          <p:val>
                                            <p:strVal val="1+#ppt_w/2"/>
                                          </p:val>
                                        </p:tav>
                                        <p:tav tm="100000">
                                          <p:val>
                                            <p:strVal val="#ppt_x"/>
                                          </p:val>
                                        </p:tav>
                                      </p:tavLst>
                                    </p:anim>
                                    <p:anim calcmode="lin" valueType="num">
                                      <p:cBhvr additive="base">
                                        <p:cTn id="8" dur="75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750" fill="hold"/>
                                        <p:tgtEl>
                                          <p:spTgt spid="36"/>
                                        </p:tgtEl>
                                        <p:attrNameLst>
                                          <p:attrName>ppt_x</p:attrName>
                                        </p:attrNameLst>
                                      </p:cBhvr>
                                      <p:tavLst>
                                        <p:tav tm="0">
                                          <p:val>
                                            <p:strVal val="#ppt_x"/>
                                          </p:val>
                                        </p:tav>
                                        <p:tav tm="100000">
                                          <p:val>
                                            <p:strVal val="#ppt_x"/>
                                          </p:val>
                                        </p:tav>
                                      </p:tavLst>
                                    </p:anim>
                                    <p:anim calcmode="lin" valueType="num">
                                      <p:cBhvr additive="base">
                                        <p:cTn id="12" dur="750" fill="hold"/>
                                        <p:tgtEl>
                                          <p:spTgt spid="36"/>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17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 presetClass="entr" presetSubtype="32" fill="hold" grpId="0" nodeType="withEffect">
                                  <p:stCondLst>
                                    <p:cond delay="2250"/>
                                  </p:stCondLst>
                                  <p:childTnLst>
                                    <p:set>
                                      <p:cBhvr>
                                        <p:cTn id="17" dur="1" fill="hold">
                                          <p:stCondLst>
                                            <p:cond delay="0"/>
                                          </p:stCondLst>
                                        </p:cTn>
                                        <p:tgtEl>
                                          <p:spTgt spid="42"/>
                                        </p:tgtEl>
                                        <p:attrNameLst>
                                          <p:attrName>style.visibility</p:attrName>
                                        </p:attrNameLst>
                                      </p:cBhvr>
                                      <p:to>
                                        <p:strVal val="visible"/>
                                      </p:to>
                                    </p:set>
                                    <p:animEffect transition="in" filter="circle(out)">
                                      <p:cBhvr>
                                        <p:cTn id="18" dur="500"/>
                                        <p:tgtEl>
                                          <p:spTgt spid="42"/>
                                        </p:tgtEl>
                                      </p:cBhvr>
                                    </p:animEffect>
                                  </p:childTnLst>
                                </p:cTn>
                              </p:par>
                              <p:par>
                                <p:cTn id="19" presetID="10" presetClass="entr" presetSubtype="0" fill="hold" nodeType="withEffect">
                                  <p:stCondLst>
                                    <p:cond delay="1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2" grpId="0" bldLvl="0" animBg="1"/>
      <p:bldP spid="4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screen"/>
          <a:stretch>
            <a:fillRect/>
          </a:stretch>
        </p:blipFill>
        <p:spPr>
          <a:xfrm>
            <a:off x="0" y="0"/>
            <a:ext cx="12192000" cy="6858000"/>
          </a:xfrm>
          <a:prstGeom prst="rect">
            <a:avLst/>
          </a:prstGeom>
        </p:spPr>
      </p:pic>
      <p:pic>
        <p:nvPicPr>
          <p:cNvPr id="25" name="图片 24"/>
          <p:cNvPicPr>
            <a:picLocks noChangeAspect="1"/>
          </p:cNvPicPr>
          <p:nvPr/>
        </p:nvPicPr>
        <p:blipFill>
          <a:blip r:embed="rId4" cstate="screen"/>
          <a:stretch>
            <a:fillRect/>
          </a:stretch>
        </p:blipFill>
        <p:spPr>
          <a:xfrm>
            <a:off x="0" y="0"/>
            <a:ext cx="12192000" cy="5996380"/>
          </a:xfrm>
          <a:prstGeom prst="rect">
            <a:avLst/>
          </a:prstGeom>
        </p:spPr>
      </p:pic>
      <p:pic>
        <p:nvPicPr>
          <p:cNvPr id="14" name="图片占位符 13"/>
          <p:cNvPicPr>
            <a:picLocks noGrp="1" noChangeAspect="1"/>
          </p:cNvPicPr>
          <p:nvPr>
            <p:ph type="pic" sz="quarter" idx="10"/>
          </p:nvPr>
        </p:nvPicPr>
        <p:blipFill>
          <a:blip r:embed="rId5" cstate="screen"/>
          <a:srcRect/>
          <a:stretch>
            <a:fillRect/>
          </a:stretch>
        </p:blipFill>
        <p:spPr>
          <a:xfrm>
            <a:off x="4727575" y="0"/>
            <a:ext cx="7924800" cy="6858000"/>
          </a:xfrm>
        </p:spPr>
      </p:pic>
      <p:sp>
        <p:nvSpPr>
          <p:cNvPr id="27" name="矩形 26"/>
          <p:cNvSpPr/>
          <p:nvPr/>
        </p:nvSpPr>
        <p:spPr>
          <a:xfrm>
            <a:off x="593943" y="901225"/>
            <a:ext cx="11598057"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6" name="文本框 35"/>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sym typeface="+mn-ea"/>
                </a:rPr>
                <a:t>1.项目启动阶段</a:t>
              </a:r>
              <a:endParaRPr lang="zh-CN" altLang="en-US" sz="2400" dirty="0">
                <a:solidFill>
                  <a:srgbClr val="354964"/>
                </a:solidFill>
                <a:latin typeface="文悦古体仿宋 (非商业用途)" pitchFamily="50" charset="-122"/>
                <a:ea typeface="文悦古体仿宋 (非商业用途)" pitchFamily="50" charset="-122"/>
              </a:endParaRPr>
            </a:p>
          </p:txBody>
        </p:sp>
      </p:grpSp>
      <p:grpSp>
        <p:nvGrpSpPr>
          <p:cNvPr id="15" name="Group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17" name="Straight Connector 16"/>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0" name="文本框 99"/>
          <p:cNvSpPr txBox="1"/>
          <p:nvPr/>
        </p:nvSpPr>
        <p:spPr>
          <a:xfrm>
            <a:off x="2038205" y="1398259"/>
            <a:ext cx="8526223" cy="338554"/>
          </a:xfrm>
          <a:prstGeom prst="rect">
            <a:avLst/>
          </a:prstGeom>
          <a:noFill/>
          <a:ln w="9525">
            <a:noFill/>
          </a:ln>
        </p:spPr>
        <p:txBody>
          <a:bodyPr wrap="square">
            <a:spAutoFit/>
          </a:bodyPr>
          <a:lstStyle/>
          <a:p>
            <a:pPr indent="0"/>
            <a:r>
              <a:rPr lang="zh-CN" sz="1600" b="1" dirty="0">
                <a:solidFill>
                  <a:srgbClr val="FFC000"/>
                </a:solidFill>
                <a:latin typeface="Times New Roman" panose="02020603050405020304" charset="0"/>
                <a:ea typeface="宋体" panose="02010600030101010101" pitchFamily="2" charset="-122"/>
              </a:rPr>
              <a:t>在小组成员对十个项目的总结讨论之后，我们得出了三件计划产品作为我们的最后的选择。</a:t>
            </a:r>
            <a:endParaRPr lang="zh-CN" altLang="en-US" sz="1600" b="1" dirty="0">
              <a:solidFill>
                <a:srgbClr val="FFC000"/>
              </a:solidFill>
              <a:latin typeface="Times New Roman" panose="02020603050405020304" charset="0"/>
              <a:ea typeface="宋体" panose="02010600030101010101" pitchFamily="2" charset="-122"/>
            </a:endParaRPr>
          </a:p>
        </p:txBody>
      </p:sp>
      <p:sp>
        <p:nvSpPr>
          <p:cNvPr id="4" name="文本框 3"/>
          <p:cNvSpPr txBox="1"/>
          <p:nvPr/>
        </p:nvSpPr>
        <p:spPr>
          <a:xfrm>
            <a:off x="593943" y="1919363"/>
            <a:ext cx="2894981" cy="4339650"/>
          </a:xfrm>
          <a:prstGeom prst="rect">
            <a:avLst/>
          </a:prstGeom>
          <a:noFill/>
          <a:ln w="9525">
            <a:noFill/>
          </a:ln>
        </p:spPr>
        <p:txBody>
          <a:bodyPr wrap="square">
            <a:spAutoFit/>
          </a:bodyPr>
          <a:lstStyle/>
          <a:p>
            <a:pPr indent="0"/>
            <a:r>
              <a:rPr lang="zh-CN" sz="2000" b="1" dirty="0">
                <a:solidFill>
                  <a:schemeClr val="bg1"/>
                </a:solidFill>
                <a:latin typeface="Times New Roman" panose="02020603050405020304" charset="0"/>
                <a:ea typeface="宋体" panose="02010600030101010101" pitchFamily="2" charset="-122"/>
              </a:rPr>
              <a:t>（</a:t>
            </a:r>
            <a:r>
              <a:rPr lang="en-US" sz="2000" b="1" dirty="0">
                <a:solidFill>
                  <a:schemeClr val="bg1"/>
                </a:solidFill>
                <a:latin typeface="Times New Roman" panose="02020603050405020304" charset="0"/>
                <a:ea typeface="宋体" panose="02010600030101010101" pitchFamily="2" charset="-122"/>
                <a:cs typeface="Times New Roman" panose="02020603050405020304" charset="0"/>
              </a:rPr>
              <a:t>1</a:t>
            </a:r>
            <a:r>
              <a:rPr lang="zh-CN" sz="2000" b="1" dirty="0">
                <a:solidFill>
                  <a:schemeClr val="bg1"/>
                </a:solidFill>
                <a:latin typeface="Times New Roman" panose="02020603050405020304" charset="0"/>
                <a:ea typeface="宋体" panose="02010600030101010101" pitchFamily="2" charset="-122"/>
              </a:rPr>
              <a:t>）</a:t>
            </a:r>
            <a:r>
              <a:rPr lang="zh-CN" altLang="en-US" sz="2000" b="1" dirty="0">
                <a:solidFill>
                  <a:schemeClr val="bg1"/>
                </a:solidFill>
                <a:latin typeface="Times New Roman" panose="02020603050405020304" charset="0"/>
                <a:ea typeface="宋体" panose="02010600030101010101" pitchFamily="2" charset="-122"/>
              </a:rPr>
              <a:t>产品</a:t>
            </a:r>
            <a:r>
              <a:rPr lang="en-US" altLang="zh-CN" sz="2000" b="1" dirty="0">
                <a:solidFill>
                  <a:schemeClr val="bg1"/>
                </a:solidFill>
                <a:latin typeface="Times New Roman" panose="02020603050405020304" charset="0"/>
                <a:ea typeface="宋体" panose="02010600030101010101" pitchFamily="2" charset="-122"/>
              </a:rPr>
              <a:t>1</a:t>
            </a:r>
          </a:p>
          <a:p>
            <a:pPr indent="0"/>
            <a:r>
              <a:rPr lang="zh-CN" sz="1600" b="0" dirty="0">
                <a:solidFill>
                  <a:schemeClr val="bg1"/>
                </a:solidFill>
                <a:latin typeface="Times New Roman" panose="02020603050405020304" charset="0"/>
                <a:ea typeface="宋体" panose="02010600030101010101" pitchFamily="2" charset="-122"/>
              </a:rPr>
              <a:t>功能：</a:t>
            </a:r>
            <a:r>
              <a:rPr lang="en-US" sz="1600" b="0" dirty="0">
                <a:solidFill>
                  <a:schemeClr val="bg1"/>
                </a:solidFill>
                <a:latin typeface="Times New Roman" panose="02020603050405020304" charset="0"/>
                <a:ea typeface="宋体" panose="02010600030101010101" pitchFamily="2" charset="-122"/>
                <a:cs typeface="Times New Roman" panose="02020603050405020304" charset="0"/>
              </a:rPr>
              <a:t>1.</a:t>
            </a:r>
            <a:r>
              <a:rPr lang="zh-CN" sz="1600" b="0" dirty="0">
                <a:solidFill>
                  <a:schemeClr val="bg1"/>
                </a:solidFill>
                <a:latin typeface="Times New Roman" panose="02020603050405020304" charset="0"/>
                <a:ea typeface="宋体" panose="02010600030101010101" pitchFamily="2" charset="-122"/>
              </a:rPr>
              <a:t>展示艺术品：</a:t>
            </a:r>
            <a:r>
              <a:rPr lang="en-US" sz="1600" b="0" dirty="0">
                <a:solidFill>
                  <a:schemeClr val="bg1"/>
                </a:solidFill>
                <a:latin typeface="Times New Roman" panose="02020603050405020304" charset="0"/>
                <a:ea typeface="宋体" panose="02010600030101010101" pitchFamily="2" charset="-122"/>
                <a:cs typeface="Times New Roman" panose="02020603050405020304" charset="0"/>
              </a:rPr>
              <a:t>2.</a:t>
            </a:r>
            <a:r>
              <a:rPr lang="zh-CN" sz="1600" b="0" dirty="0">
                <a:solidFill>
                  <a:schemeClr val="bg1"/>
                </a:solidFill>
                <a:latin typeface="Times New Roman" panose="02020603050405020304" charset="0"/>
                <a:ea typeface="宋体" panose="02010600030101010101" pitchFamily="2" charset="-122"/>
              </a:rPr>
              <a:t>识别艺术品：</a:t>
            </a:r>
            <a:endParaRPr lang="en-US" altLang="zh-CN" sz="1600" b="0" dirty="0">
              <a:solidFill>
                <a:schemeClr val="bg1"/>
              </a:solidFill>
              <a:latin typeface="Times New Roman" panose="02020603050405020304" charset="0"/>
              <a:ea typeface="宋体" panose="02010600030101010101" pitchFamily="2" charset="-122"/>
            </a:endParaRPr>
          </a:p>
          <a:p>
            <a:pPr indent="0"/>
            <a:r>
              <a:rPr lang="zh-CN" sz="1600" b="0" dirty="0">
                <a:solidFill>
                  <a:schemeClr val="bg1"/>
                </a:solidFill>
                <a:latin typeface="Times New Roman" panose="02020603050405020304" charset="0"/>
                <a:ea typeface="宋体" panose="02010600030101010101" pitchFamily="2" charset="-122"/>
              </a:rPr>
              <a:t>参考：</a:t>
            </a:r>
            <a:r>
              <a:rPr lang="zh-CN" sz="1600" b="0" dirty="0">
                <a:solidFill>
                  <a:schemeClr val="bg1"/>
                </a:solidFill>
                <a:latin typeface="Times New Roman" panose="02020603050405020304" charset="0"/>
                <a:ea typeface="宋体" panose="02010600030101010101" pitchFamily="2" charset="-122"/>
                <a:cs typeface="Times New Roman" panose="02020603050405020304" charset="0"/>
              </a:rPr>
              <a:t>”每日艺术”，”扫描和发现艺术</a:t>
            </a:r>
            <a:r>
              <a:rPr lang="en-US" sz="1600" b="0" dirty="0">
                <a:solidFill>
                  <a:schemeClr val="bg1"/>
                </a:solidFill>
                <a:latin typeface="Times New Roman" panose="02020603050405020304" charset="0"/>
                <a:ea typeface="宋体" panose="02010600030101010101" pitchFamily="2" charset="-122"/>
              </a:rPr>
              <a:t>”</a:t>
            </a:r>
            <a:endParaRPr lang="zh-CN" sz="1600" b="0" dirty="0">
              <a:solidFill>
                <a:schemeClr val="bg1"/>
              </a:solidFill>
              <a:latin typeface="Times New Roman" panose="02020603050405020304" charset="0"/>
              <a:ea typeface="宋体" panose="02010600030101010101" pitchFamily="2" charset="-122"/>
            </a:endParaRPr>
          </a:p>
          <a:p>
            <a:pPr indent="0"/>
            <a:r>
              <a:rPr lang="zh-CN" sz="1600" b="0" dirty="0">
                <a:solidFill>
                  <a:schemeClr val="bg1"/>
                </a:solidFill>
                <a:latin typeface="Times New Roman" panose="02020603050405020304" charset="0"/>
                <a:ea typeface="宋体" panose="02010600030101010101" pitchFamily="2" charset="-122"/>
              </a:rPr>
              <a:t>目标群体：对艺术有一定了解的人士，或者专业从事艺术工作的人士。</a:t>
            </a:r>
          </a:p>
          <a:p>
            <a:pPr indent="0"/>
            <a:r>
              <a:rPr lang="zh-CN" sz="1600" b="0" dirty="0">
                <a:solidFill>
                  <a:schemeClr val="bg1"/>
                </a:solidFill>
                <a:latin typeface="Times New Roman" panose="02020603050405020304" charset="0"/>
                <a:ea typeface="宋体" panose="02010600030101010101" pitchFamily="2" charset="-122"/>
              </a:rPr>
              <a:t>设计理念：帮助相关艺术人士查看艺术品，或识别不知道出处的艺术品。由于同类型的产品太多，因此将两个功能结合起来，以丰富功能。</a:t>
            </a:r>
          </a:p>
          <a:p>
            <a:pPr indent="0"/>
            <a:r>
              <a:rPr lang="zh-CN" sz="1600" b="0" dirty="0">
                <a:solidFill>
                  <a:schemeClr val="bg1"/>
                </a:solidFill>
                <a:latin typeface="Times New Roman" panose="02020603050405020304" charset="0"/>
                <a:ea typeface="宋体" panose="02010600030101010101" pitchFamily="2" charset="-122"/>
              </a:rPr>
              <a:t>用户体验：打开手机，可以查看想了解的艺术品及其细节，或是知道原本不知道出处的艺术品。</a:t>
            </a:r>
          </a:p>
        </p:txBody>
      </p:sp>
      <p:sp>
        <p:nvSpPr>
          <p:cNvPr id="16" name="文本框 15"/>
          <p:cNvSpPr txBox="1"/>
          <p:nvPr/>
        </p:nvSpPr>
        <p:spPr>
          <a:xfrm>
            <a:off x="4881183" y="1902952"/>
            <a:ext cx="2894981" cy="4093428"/>
          </a:xfrm>
          <a:prstGeom prst="rect">
            <a:avLst/>
          </a:prstGeom>
          <a:noFill/>
          <a:ln w="9525">
            <a:noFill/>
          </a:ln>
        </p:spPr>
        <p:txBody>
          <a:bodyPr wrap="square">
            <a:spAutoFit/>
          </a:bodyPr>
          <a:lstStyle/>
          <a:p>
            <a:r>
              <a:rPr lang="en-US" sz="2000" b="1" dirty="0">
                <a:solidFill>
                  <a:schemeClr val="bg1"/>
                </a:solidFill>
                <a:latin typeface="Times New Roman" panose="02020603050405020304" charset="0"/>
                <a:ea typeface="宋体" panose="02010600030101010101" pitchFamily="2" charset="-122"/>
              </a:rPr>
              <a:t>(2</a:t>
            </a:r>
            <a:r>
              <a:rPr lang="zh-CN" altLang="en-US" sz="2000" b="1" dirty="0">
                <a:solidFill>
                  <a:schemeClr val="bg1"/>
                </a:solidFill>
                <a:latin typeface="Times New Roman" panose="02020603050405020304" charset="0"/>
                <a:ea typeface="宋体" panose="02010600030101010101" pitchFamily="2" charset="-122"/>
              </a:rPr>
              <a:t>）产品</a:t>
            </a:r>
            <a:r>
              <a:rPr lang="en-US" altLang="zh-CN" sz="2000" b="1" dirty="0">
                <a:solidFill>
                  <a:schemeClr val="bg1"/>
                </a:solidFill>
                <a:latin typeface="Times New Roman" panose="02020603050405020304" charset="0"/>
                <a:ea typeface="宋体" panose="02010600030101010101" pitchFamily="2" charset="-122"/>
              </a:rPr>
              <a:t>2</a:t>
            </a:r>
          </a:p>
          <a:p>
            <a:pPr indent="0"/>
            <a:r>
              <a:rPr lang="zh-CN" sz="1600" b="0" dirty="0">
                <a:solidFill>
                  <a:schemeClr val="bg1"/>
                </a:solidFill>
                <a:latin typeface="Times New Roman" panose="02020603050405020304" charset="0"/>
                <a:ea typeface="宋体" panose="02010600030101010101" pitchFamily="2" charset="-122"/>
              </a:rPr>
              <a:t>功能：</a:t>
            </a:r>
            <a:r>
              <a:rPr lang="en-US" sz="1600" b="0" dirty="0">
                <a:solidFill>
                  <a:schemeClr val="bg1"/>
                </a:solidFill>
                <a:latin typeface="Times New Roman" panose="02020603050405020304" charset="0"/>
                <a:ea typeface="宋体" panose="02010600030101010101" pitchFamily="2" charset="-122"/>
              </a:rPr>
              <a:t>1. </a:t>
            </a:r>
            <a:r>
              <a:rPr lang="zh-CN" sz="1600" b="0" dirty="0">
                <a:solidFill>
                  <a:schemeClr val="bg1"/>
                </a:solidFill>
                <a:latin typeface="Times New Roman" panose="02020603050405020304" charset="0"/>
                <a:ea typeface="宋体" panose="02010600030101010101" pitchFamily="2" charset="-122"/>
              </a:rPr>
              <a:t>根据用户输入的关键字，通过大数据和算法，提供给用户符合关键词的艺术品组合。</a:t>
            </a:r>
            <a:r>
              <a:rPr lang="en-US" sz="1600" b="0" dirty="0">
                <a:solidFill>
                  <a:schemeClr val="bg1"/>
                </a:solidFill>
                <a:latin typeface="Times New Roman" panose="02020603050405020304" charset="0"/>
                <a:ea typeface="宋体" panose="02010600030101010101" pitchFamily="2" charset="-122"/>
              </a:rPr>
              <a:t>2. </a:t>
            </a:r>
            <a:r>
              <a:rPr lang="zh-CN" sz="1600" b="0" dirty="0">
                <a:solidFill>
                  <a:schemeClr val="bg1"/>
                </a:solidFill>
                <a:latin typeface="Times New Roman" panose="02020603050405020304" charset="0"/>
                <a:ea typeface="宋体" panose="02010600030101010101" pitchFamily="2" charset="-122"/>
              </a:rPr>
              <a:t>允许用户上传自己的关键字艺术清单</a:t>
            </a:r>
            <a:r>
              <a:rPr lang="en-US" sz="1600" b="0" dirty="0">
                <a:solidFill>
                  <a:schemeClr val="bg1"/>
                </a:solidFill>
                <a:latin typeface="Times New Roman" panose="02020603050405020304" charset="0"/>
                <a:ea typeface="宋体" panose="02010600030101010101" pitchFamily="2" charset="-122"/>
              </a:rPr>
              <a:t>3. </a:t>
            </a:r>
            <a:r>
              <a:rPr lang="zh-CN" sz="1600" b="0" dirty="0">
                <a:solidFill>
                  <a:schemeClr val="bg1"/>
                </a:solidFill>
                <a:latin typeface="Times New Roman" panose="02020603050405020304" charset="0"/>
                <a:ea typeface="宋体" panose="02010600030101010101" pitchFamily="2" charset="-122"/>
              </a:rPr>
              <a:t>注重评论社区，打造评论生态</a:t>
            </a:r>
          </a:p>
          <a:p>
            <a:pPr indent="0"/>
            <a:r>
              <a:rPr lang="zh-CN" sz="1600" b="0" dirty="0">
                <a:solidFill>
                  <a:schemeClr val="bg1"/>
                </a:solidFill>
                <a:latin typeface="Times New Roman" panose="02020603050405020304" charset="0"/>
                <a:ea typeface="宋体" panose="02010600030101010101" pitchFamily="2" charset="-122"/>
              </a:rPr>
              <a:t>参考：</a:t>
            </a:r>
            <a:r>
              <a:rPr lang="zh-CN" sz="1600" b="0" dirty="0">
                <a:solidFill>
                  <a:schemeClr val="bg1"/>
                </a:solidFill>
                <a:latin typeface="Times New Roman" panose="02020603050405020304" charset="0"/>
                <a:ea typeface="宋体" panose="02010600030101010101" pitchFamily="2" charset="-122"/>
                <a:cs typeface="Times New Roman" panose="02020603050405020304" charset="0"/>
              </a:rPr>
              <a:t>”网易云音乐”，</a:t>
            </a:r>
            <a:r>
              <a:rPr lang="en-US" sz="1600" b="0" dirty="0">
                <a:solidFill>
                  <a:schemeClr val="bg1"/>
                </a:solidFill>
                <a:latin typeface="Times New Roman" panose="02020603050405020304" charset="0"/>
                <a:ea typeface="宋体" panose="02010600030101010101" pitchFamily="2" charset="-122"/>
              </a:rPr>
              <a:t>“Send Me SFMOMA”</a:t>
            </a:r>
            <a:endParaRPr lang="zh-CN" sz="1600" b="0" dirty="0">
              <a:solidFill>
                <a:schemeClr val="bg1"/>
              </a:solidFill>
              <a:latin typeface="Times New Roman" panose="02020603050405020304" charset="0"/>
              <a:ea typeface="宋体" panose="02010600030101010101" pitchFamily="2" charset="-122"/>
            </a:endParaRPr>
          </a:p>
          <a:p>
            <a:pPr indent="0"/>
            <a:r>
              <a:rPr lang="zh-CN" sz="1600" b="0" dirty="0">
                <a:solidFill>
                  <a:schemeClr val="bg1"/>
                </a:solidFill>
                <a:latin typeface="Times New Roman" panose="02020603050405020304" charset="0"/>
                <a:ea typeface="宋体" panose="02010600030101010101" pitchFamily="2" charset="-122"/>
              </a:rPr>
              <a:t>目标群体：对艺术感兴趣的人</a:t>
            </a:r>
          </a:p>
          <a:p>
            <a:pPr indent="0"/>
            <a:r>
              <a:rPr lang="zh-CN" sz="1600" b="0" dirty="0">
                <a:solidFill>
                  <a:schemeClr val="bg1"/>
                </a:solidFill>
                <a:latin typeface="Times New Roman" panose="02020603050405020304" charset="0"/>
                <a:ea typeface="宋体" panose="02010600030101010101" pitchFamily="2" charset="-122"/>
              </a:rPr>
              <a:t>设计理念：帮助用户找到能达成共鸣的艺术品，打造类似网易云的评论生态。</a:t>
            </a:r>
          </a:p>
          <a:p>
            <a:pPr indent="0"/>
            <a:r>
              <a:rPr lang="zh-CN" sz="1600" b="0" dirty="0">
                <a:solidFill>
                  <a:schemeClr val="bg1"/>
                </a:solidFill>
                <a:latin typeface="Times New Roman" panose="02020603050405020304" charset="0"/>
                <a:ea typeface="宋体" panose="02010600030101010101" pitchFamily="2" charset="-122"/>
              </a:rPr>
              <a:t>用户体验：高易用性和友好，能获得足够的且正确的反馈来满足自己的需求。</a:t>
            </a:r>
            <a:endParaRPr lang="zh-CN" altLang="en-US" sz="1600" b="0" dirty="0">
              <a:solidFill>
                <a:schemeClr val="bg1"/>
              </a:solidFill>
              <a:latin typeface="Times New Roman" panose="02020603050405020304" charset="0"/>
              <a:ea typeface="宋体" panose="02010600030101010101" pitchFamily="2" charset="-122"/>
            </a:endParaRPr>
          </a:p>
        </p:txBody>
      </p:sp>
      <p:sp>
        <p:nvSpPr>
          <p:cNvPr id="2" name="矩形 1"/>
          <p:cNvSpPr/>
          <p:nvPr/>
        </p:nvSpPr>
        <p:spPr>
          <a:xfrm>
            <a:off x="8994262" y="1919363"/>
            <a:ext cx="3140331" cy="3662541"/>
          </a:xfrm>
          <a:prstGeom prst="rect">
            <a:avLst/>
          </a:prstGeom>
        </p:spPr>
        <p:txBody>
          <a:bodyPr wrap="square">
            <a:spAutoFit/>
          </a:bodyPr>
          <a:lstStyle/>
          <a:p>
            <a:pPr indent="0"/>
            <a:r>
              <a:rPr lang="zh-CN" altLang="en-US" sz="2000" b="1" dirty="0">
                <a:solidFill>
                  <a:schemeClr val="bg1"/>
                </a:solidFill>
                <a:latin typeface="Times New Roman" panose="02020603050405020304" charset="0"/>
                <a:ea typeface="宋体" panose="02010600030101010101" pitchFamily="2" charset="-122"/>
              </a:rPr>
              <a:t>（</a:t>
            </a:r>
            <a:r>
              <a:rPr lang="en-US" altLang="zh-CN" sz="2000" b="1" dirty="0">
                <a:solidFill>
                  <a:schemeClr val="bg1"/>
                </a:solidFill>
                <a:latin typeface="Times New Roman" panose="02020603050405020304" charset="0"/>
                <a:ea typeface="宋体" panose="02010600030101010101" pitchFamily="2" charset="-122"/>
              </a:rPr>
              <a:t>3</a:t>
            </a:r>
            <a:r>
              <a:rPr lang="zh-CN" altLang="en-US" sz="2000" b="1" dirty="0">
                <a:solidFill>
                  <a:schemeClr val="bg1"/>
                </a:solidFill>
                <a:latin typeface="Times New Roman" panose="02020603050405020304" charset="0"/>
                <a:ea typeface="宋体" panose="02010600030101010101" pitchFamily="2" charset="-122"/>
              </a:rPr>
              <a:t>）产品</a:t>
            </a:r>
            <a:r>
              <a:rPr lang="en-US" altLang="zh-CN" sz="2000" b="1" dirty="0">
                <a:solidFill>
                  <a:schemeClr val="bg1"/>
                </a:solidFill>
                <a:latin typeface="Times New Roman" panose="02020603050405020304" charset="0"/>
                <a:ea typeface="宋体" panose="02010600030101010101" pitchFamily="2" charset="-122"/>
              </a:rPr>
              <a:t>3</a:t>
            </a:r>
          </a:p>
          <a:p>
            <a:pPr indent="0"/>
            <a:r>
              <a:rPr lang="zh-CN" altLang="zh-CN" sz="1600" dirty="0">
                <a:solidFill>
                  <a:schemeClr val="bg1"/>
                </a:solidFill>
                <a:latin typeface="Times New Roman" panose="02020603050405020304" charset="0"/>
                <a:ea typeface="宋体" panose="02010600030101010101" pitchFamily="2" charset="-122"/>
              </a:rPr>
              <a:t>功能：</a:t>
            </a:r>
            <a:r>
              <a:rPr lang="en-US" altLang="zh-CN" sz="1600" dirty="0">
                <a:solidFill>
                  <a:schemeClr val="bg1"/>
                </a:solidFill>
                <a:latin typeface="Times New Roman" panose="02020603050405020304" charset="0"/>
                <a:ea typeface="宋体" panose="02010600030101010101" pitchFamily="2" charset="-122"/>
                <a:cs typeface="Times New Roman" panose="02020603050405020304" charset="0"/>
              </a:rPr>
              <a:t>1.</a:t>
            </a:r>
            <a:r>
              <a:rPr lang="zh-CN" altLang="zh-CN" sz="1600" dirty="0">
                <a:solidFill>
                  <a:schemeClr val="bg1"/>
                </a:solidFill>
                <a:latin typeface="Times New Roman" panose="02020603050405020304" charset="0"/>
                <a:ea typeface="宋体" panose="02010600030101010101" pitchFamily="2" charset="-122"/>
              </a:rPr>
              <a:t>展示艺术品：类似抖音、快手短视频的形式展示一件艺术品，允许用户点赞，转发，评论，查看详细信息等。</a:t>
            </a:r>
            <a:r>
              <a:rPr lang="en-US" altLang="zh-CN" sz="1600" dirty="0">
                <a:solidFill>
                  <a:schemeClr val="bg1"/>
                </a:solidFill>
                <a:latin typeface="Times New Roman" panose="02020603050405020304" charset="0"/>
                <a:ea typeface="宋体" panose="02010600030101010101" pitchFamily="2" charset="-122"/>
                <a:cs typeface="Times New Roman" panose="02020603050405020304" charset="0"/>
              </a:rPr>
              <a:t>2.</a:t>
            </a:r>
            <a:r>
              <a:rPr lang="zh-CN" altLang="zh-CN" sz="1600" dirty="0">
                <a:solidFill>
                  <a:schemeClr val="bg1"/>
                </a:solidFill>
                <a:latin typeface="Times New Roman" panose="02020603050405020304" charset="0"/>
                <a:ea typeface="宋体" panose="02010600030101010101" pitchFamily="2" charset="-122"/>
              </a:rPr>
              <a:t>上传作品：允许用户上传自己的艺术品，并经营个人账号</a:t>
            </a:r>
          </a:p>
          <a:p>
            <a:pPr indent="0"/>
            <a:r>
              <a:rPr lang="zh-CN" altLang="zh-CN" sz="1600" dirty="0">
                <a:solidFill>
                  <a:schemeClr val="bg1"/>
                </a:solidFill>
                <a:latin typeface="Times New Roman" panose="02020603050405020304" charset="0"/>
                <a:ea typeface="宋体" panose="02010600030101010101" pitchFamily="2" charset="-122"/>
              </a:rPr>
              <a:t>参考：短视频</a:t>
            </a:r>
            <a:r>
              <a:rPr lang="en-US" altLang="zh-CN" sz="1600" dirty="0">
                <a:solidFill>
                  <a:schemeClr val="bg1"/>
                </a:solidFill>
                <a:latin typeface="Times New Roman" panose="02020603050405020304" charset="0"/>
                <a:ea typeface="宋体" panose="02010600030101010101" pitchFamily="2" charset="-122"/>
                <a:cs typeface="Times New Roman" panose="02020603050405020304" charset="0"/>
              </a:rPr>
              <a:t>APP</a:t>
            </a:r>
            <a:endParaRPr lang="zh-CN" altLang="zh-CN" sz="1600" dirty="0">
              <a:solidFill>
                <a:schemeClr val="bg1"/>
              </a:solidFill>
              <a:latin typeface="Times New Roman" panose="02020603050405020304" charset="0"/>
              <a:ea typeface="宋体" panose="02010600030101010101" pitchFamily="2" charset="-122"/>
            </a:endParaRPr>
          </a:p>
          <a:p>
            <a:pPr indent="0"/>
            <a:r>
              <a:rPr lang="zh-CN" altLang="zh-CN" sz="1600" dirty="0">
                <a:solidFill>
                  <a:schemeClr val="bg1"/>
                </a:solidFill>
                <a:latin typeface="Times New Roman" panose="02020603050405020304" charset="0"/>
                <a:ea typeface="宋体" panose="02010600030101010101" pitchFamily="2" charset="-122"/>
              </a:rPr>
              <a:t>目标群体：对艺术感兴趣，但非专业的爱好者</a:t>
            </a:r>
          </a:p>
          <a:p>
            <a:pPr indent="0"/>
            <a:r>
              <a:rPr lang="zh-CN" altLang="zh-CN" sz="1600" dirty="0">
                <a:solidFill>
                  <a:schemeClr val="bg1"/>
                </a:solidFill>
                <a:latin typeface="Times New Roman" panose="02020603050405020304" charset="0"/>
                <a:ea typeface="宋体" panose="02010600030101010101" pitchFamily="2" charset="-122"/>
              </a:rPr>
              <a:t>设计理念：以类似短视频</a:t>
            </a:r>
            <a:r>
              <a:rPr lang="en-US" altLang="zh-CN" sz="1600" dirty="0">
                <a:solidFill>
                  <a:schemeClr val="bg1"/>
                </a:solidFill>
                <a:latin typeface="Times New Roman" panose="02020603050405020304" charset="0"/>
                <a:ea typeface="宋体" panose="02010600030101010101" pitchFamily="2" charset="-122"/>
                <a:cs typeface="Times New Roman" panose="02020603050405020304" charset="0"/>
              </a:rPr>
              <a:t>APP</a:t>
            </a:r>
            <a:r>
              <a:rPr lang="zh-CN" altLang="zh-CN" sz="1600" dirty="0">
                <a:solidFill>
                  <a:schemeClr val="bg1"/>
                </a:solidFill>
                <a:latin typeface="Times New Roman" panose="02020603050405020304" charset="0"/>
                <a:ea typeface="宋体" panose="02010600030101010101" pitchFamily="2" charset="-122"/>
              </a:rPr>
              <a:t>的形式设计该产品。</a:t>
            </a:r>
          </a:p>
          <a:p>
            <a:pPr indent="0"/>
            <a:r>
              <a:rPr lang="zh-CN" altLang="zh-CN" sz="1600" dirty="0">
                <a:solidFill>
                  <a:schemeClr val="bg1"/>
                </a:solidFill>
                <a:latin typeface="Times New Roman" panose="02020603050405020304" charset="0"/>
                <a:ea typeface="宋体" panose="02010600030101010101" pitchFamily="2" charset="-122"/>
              </a:rPr>
              <a:t>用户体验：快捷，碎片的了解艺术知识，持续获得满足感。</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cstate="screen"/>
          <a:stretch>
            <a:fillRect/>
          </a:stretch>
        </p:blipFill>
        <p:spPr>
          <a:xfrm>
            <a:off x="0" y="0"/>
            <a:ext cx="12192000" cy="6858000"/>
          </a:xfrm>
          <a:prstGeom prst="rect">
            <a:avLst/>
          </a:prstGeom>
        </p:spPr>
      </p:pic>
      <p:pic>
        <p:nvPicPr>
          <p:cNvPr id="27" name="图片 26"/>
          <p:cNvPicPr>
            <a:picLocks noChangeAspect="1"/>
          </p:cNvPicPr>
          <p:nvPr/>
        </p:nvPicPr>
        <p:blipFill>
          <a:blip r:embed="rId4" cstate="screen"/>
          <a:stretch>
            <a:fillRect/>
          </a:stretch>
        </p:blipFill>
        <p:spPr>
          <a:xfrm>
            <a:off x="0" y="0"/>
            <a:ext cx="12192000" cy="5996380"/>
          </a:xfrm>
          <a:prstGeom prst="rect">
            <a:avLst/>
          </a:prstGeom>
        </p:spPr>
      </p:pic>
      <p:sp>
        <p:nvSpPr>
          <p:cNvPr id="28" name="矩形 27"/>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4644188" y="477737"/>
            <a:ext cx="2903622" cy="582015"/>
            <a:chOff x="1459832" y="2326104"/>
            <a:chExt cx="4283242" cy="513348"/>
          </a:xfrm>
        </p:grpSpPr>
        <p:pic>
          <p:nvPicPr>
            <p:cNvPr id="30" name="图片 29"/>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1" name="文本框 30"/>
            <p:cNvSpPr txBox="1"/>
            <p:nvPr/>
          </p:nvSpPr>
          <p:spPr>
            <a:xfrm>
              <a:off x="1722129" y="2379179"/>
              <a:ext cx="3758651"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3.</a:t>
              </a:r>
              <a:r>
                <a:rPr lang="zh-CN" altLang="en-US" sz="2400" dirty="0">
                  <a:solidFill>
                    <a:srgbClr val="354964"/>
                  </a:solidFill>
                  <a:latin typeface="文悦古体仿宋 (非商业用途)" pitchFamily="50" charset="-122"/>
                  <a:ea typeface="文悦古体仿宋 (非商业用途)" pitchFamily="50" charset="-122"/>
                </a:rPr>
                <a:t>金箔水墨色块</a:t>
              </a:r>
            </a:p>
          </p:txBody>
        </p:sp>
      </p:grpSp>
      <p:pic>
        <p:nvPicPr>
          <p:cNvPr id="9" name="图片占位符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3"/>
          </p:nvPr>
        </p:nvPicPr>
        <p:blipFill>
          <a:blip r:embed="rId6" cstate="screen"/>
          <a:srcRect/>
          <a:stretch>
            <a:fillRect/>
          </a:stretch>
        </p:blipFill>
        <p:spPr/>
      </p:pic>
      <p:sp>
        <p:nvSpPr>
          <p:cNvPr id="8"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0"/>
            <a:ext cx="12192000" cy="5108067"/>
          </a:xfrm>
          <a:custGeom>
            <a:avLst/>
            <a:gdLst>
              <a:gd name="connsiteX0" fmla="*/ 0 w 12192000"/>
              <a:gd name="connsiteY0" fmla="*/ 0 h 5108067"/>
              <a:gd name="connsiteX1" fmla="*/ 12192000 w 12192000"/>
              <a:gd name="connsiteY1" fmla="*/ 0 h 5108067"/>
              <a:gd name="connsiteX2" fmla="*/ 12192000 w 12192000"/>
              <a:gd name="connsiteY2" fmla="*/ 3672987 h 5108067"/>
              <a:gd name="connsiteX3" fmla="*/ 11915084 w 12192000"/>
              <a:gd name="connsiteY3" fmla="*/ 3755307 h 5108067"/>
              <a:gd name="connsiteX4" fmla="*/ 7344697 w 12192000"/>
              <a:gd name="connsiteY4" fmla="*/ 4866966 h 5108067"/>
              <a:gd name="connsiteX5" fmla="*/ 3628103 w 12192000"/>
              <a:gd name="connsiteY5" fmla="*/ 4159043 h 5108067"/>
              <a:gd name="connsiteX6" fmla="*/ 353961 w 12192000"/>
              <a:gd name="connsiteY6" fmla="*/ 5073443 h 5108067"/>
              <a:gd name="connsiteX7" fmla="*/ 143044 w 12192000"/>
              <a:gd name="connsiteY7" fmla="*/ 5097417 h 5108067"/>
              <a:gd name="connsiteX8" fmla="*/ 0 w 12192000"/>
              <a:gd name="connsiteY8" fmla="*/ 5108067 h 510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08067">
                <a:moveTo>
                  <a:pt x="0" y="0"/>
                </a:moveTo>
                <a:lnTo>
                  <a:pt x="12192000" y="0"/>
                </a:lnTo>
                <a:lnTo>
                  <a:pt x="12192000" y="3672987"/>
                </a:lnTo>
                <a:lnTo>
                  <a:pt x="11915084" y="3755307"/>
                </a:lnTo>
                <a:cubicBezTo>
                  <a:pt x="10561689" y="4159044"/>
                  <a:pt x="8513507" y="4778476"/>
                  <a:pt x="7344697" y="4866966"/>
                </a:cubicBezTo>
                <a:cubicBezTo>
                  <a:pt x="5786285" y="4984953"/>
                  <a:pt x="4793226" y="4124630"/>
                  <a:pt x="3628103" y="4159043"/>
                </a:cubicBezTo>
                <a:cubicBezTo>
                  <a:pt x="2462980" y="4193456"/>
                  <a:pt x="1420761" y="4925959"/>
                  <a:pt x="353961" y="5073443"/>
                </a:cubicBezTo>
                <a:cubicBezTo>
                  <a:pt x="287286" y="5082661"/>
                  <a:pt x="216732" y="5090611"/>
                  <a:pt x="143044" y="5097417"/>
                </a:cubicBezTo>
                <a:lnTo>
                  <a:pt x="0" y="5108067"/>
                </a:lnTo>
                <a:close/>
              </a:path>
            </a:pathLst>
          </a:custGeom>
          <a:blipFill dpi="0" rotWithShape="1">
            <a:blip r:embed="rId7" cstate="screen">
              <a:alphaModFix amt="7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ChangeAspect="1"/>
          </p:cNvPicPr>
          <p:nvPr/>
        </p:nvPicPr>
        <p:blipFill>
          <a:blip r:embed="rId8" cstate="print"/>
          <a:stretch>
            <a:fillRect/>
          </a:stretch>
        </p:blipFill>
        <p:spPr>
          <a:xfrm>
            <a:off x="6095999" y="622358"/>
            <a:ext cx="5014116" cy="5528041"/>
          </a:xfrm>
          <a:prstGeom prst="rect">
            <a:avLst/>
          </a:prstGeom>
          <a:effectLst/>
        </p:spPr>
      </p:pic>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735" y="537845"/>
            <a:ext cx="7162800" cy="1051517"/>
            <a:chOff x="1325473" y="988977"/>
            <a:chExt cx="7162800" cy="1621531"/>
          </a:xfrm>
        </p:grpSpPr>
        <p:sp>
          <p:nvSpPr>
            <p:cNvPr id="52" name="TextBox 51"/>
            <p:cNvSpPr txBox="1"/>
            <p:nvPr/>
          </p:nvSpPr>
          <p:spPr>
            <a:xfrm>
              <a:off x="1325473" y="988977"/>
              <a:ext cx="7162800" cy="1279848"/>
            </a:xfrm>
            <a:prstGeom prst="rect">
              <a:avLst/>
            </a:prstGeom>
            <a:noFill/>
          </p:spPr>
          <p:txBody>
            <a:bodyPr wrap="square" rtlCol="0">
              <a:spAutoFit/>
            </a:bodyPr>
            <a:lstStyle/>
            <a:p>
              <a:r>
                <a:rPr lang="zh-CN" altLang="en-US" sz="1600" b="1" dirty="0">
                  <a:solidFill>
                    <a:schemeClr val="bg1"/>
                  </a:solidFill>
                  <a:latin typeface="+mj-lt"/>
                </a:rPr>
                <a:t>在课堂上分享了我们选定的二号产品，被老师点出此产品与“艺术与文化”主题的不贴合性，建议我们更换思路，选取更合适的主题。于是我们小组在课后继续开展讨论，得到了最终想做的产品，并得到了老师的支持。</a:t>
              </a:r>
            </a:p>
          </p:txBody>
        </p:sp>
        <p:grpSp>
          <p:nvGrpSpPr>
            <p:cNvPr id="53" name="Group 52"/>
            <p:cNvGrpSpPr/>
            <p:nvPr/>
          </p:nvGrpSpPr>
          <p:grpSpPr>
            <a:xfrm>
              <a:off x="1459685" y="2610508"/>
              <a:ext cx="603250" cy="0"/>
              <a:chOff x="7150100" y="3662052"/>
              <a:chExt cx="603250" cy="0"/>
            </a:xfrm>
          </p:grpSpPr>
          <p:cxnSp>
            <p:nvCxnSpPr>
              <p:cNvPr id="54" name="Straight Connector 53"/>
              <p:cNvCxnSpPr/>
              <p:nvPr/>
            </p:nvCxnSpPr>
            <p:spPr>
              <a:xfrm>
                <a:off x="7150100" y="3662052"/>
                <a:ext cx="33655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62000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753350" y="3662052"/>
                <a:ext cx="0"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772786" y="5071619"/>
            <a:ext cx="1948402" cy="461665"/>
            <a:chOff x="1765801" y="4303904"/>
            <a:chExt cx="1948402" cy="461665"/>
          </a:xfrm>
        </p:grpSpPr>
        <p:sp>
          <p:nvSpPr>
            <p:cNvPr id="66" name="TextBox 65"/>
            <p:cNvSpPr txBox="1"/>
            <p:nvPr/>
          </p:nvSpPr>
          <p:spPr>
            <a:xfrm>
              <a:off x="2140321" y="4303904"/>
              <a:ext cx="1573882" cy="461665"/>
            </a:xfrm>
            <a:prstGeom prst="rect">
              <a:avLst/>
            </a:prstGeom>
            <a:noFill/>
          </p:spPr>
          <p:txBody>
            <a:bodyPr wrap="square" rtlCol="0">
              <a:spAutoFit/>
            </a:bodyPr>
            <a:lstStyle/>
            <a:p>
              <a:r>
                <a:rPr lang="en-US" sz="2400" dirty="0">
                  <a:solidFill>
                    <a:schemeClr val="tx1">
                      <a:lumMod val="75000"/>
                      <a:lumOff val="25000"/>
                    </a:schemeClr>
                  </a:solidFill>
                  <a:latin typeface="+mj-lt"/>
                </a:rPr>
                <a:t>2400</a:t>
              </a:r>
            </a:p>
          </p:txBody>
        </p:sp>
        <p:sp>
          <p:nvSpPr>
            <p:cNvPr id="72" name="Freeform 30"/>
            <p:cNvSpPr>
              <a:spLocks noEditPoints="1"/>
            </p:cNvSpPr>
            <p:nvPr/>
          </p:nvSpPr>
          <p:spPr bwMode="auto">
            <a:xfrm>
              <a:off x="1765801" y="4403394"/>
              <a:ext cx="261857" cy="264293"/>
            </a:xfrm>
            <a:custGeom>
              <a:avLst/>
              <a:gdLst>
                <a:gd name="T0" fmla="*/ 127 w 218"/>
                <a:gd name="T1" fmla="*/ 46 h 220"/>
                <a:gd name="T2" fmla="*/ 109 w 218"/>
                <a:gd name="T3" fmla="*/ 34 h 220"/>
                <a:gd name="T4" fmla="*/ 112 w 218"/>
                <a:gd name="T5" fmla="*/ 64 h 220"/>
                <a:gd name="T6" fmla="*/ 125 w 218"/>
                <a:gd name="T7" fmla="*/ 57 h 220"/>
                <a:gd name="T8" fmla="*/ 114 w 218"/>
                <a:gd name="T9" fmla="*/ 56 h 220"/>
                <a:gd name="T10" fmla="*/ 111 w 218"/>
                <a:gd name="T11" fmla="*/ 42 h 220"/>
                <a:gd name="T12" fmla="*/ 119 w 218"/>
                <a:gd name="T13" fmla="*/ 47 h 220"/>
                <a:gd name="T14" fmla="*/ 126 w 218"/>
                <a:gd name="T15" fmla="*/ 89 h 220"/>
                <a:gd name="T16" fmla="*/ 120 w 218"/>
                <a:gd name="T17" fmla="*/ 99 h 220"/>
                <a:gd name="T18" fmla="*/ 130 w 218"/>
                <a:gd name="T19" fmla="*/ 106 h 220"/>
                <a:gd name="T20" fmla="*/ 126 w 218"/>
                <a:gd name="T21" fmla="*/ 89 h 220"/>
                <a:gd name="T22" fmla="*/ 40 w 218"/>
                <a:gd name="T23" fmla="*/ 115 h 220"/>
                <a:gd name="T24" fmla="*/ 47 w 218"/>
                <a:gd name="T25" fmla="*/ 128 h 220"/>
                <a:gd name="T26" fmla="*/ 54 w 218"/>
                <a:gd name="T27" fmla="*/ 124 h 220"/>
                <a:gd name="T28" fmla="*/ 45 w 218"/>
                <a:gd name="T29" fmla="*/ 111 h 220"/>
                <a:gd name="T30" fmla="*/ 79 w 218"/>
                <a:gd name="T31" fmla="*/ 104 h 220"/>
                <a:gd name="T32" fmla="*/ 90 w 218"/>
                <a:gd name="T33" fmla="*/ 124 h 220"/>
                <a:gd name="T34" fmla="*/ 103 w 218"/>
                <a:gd name="T35" fmla="*/ 108 h 220"/>
                <a:gd name="T36" fmla="*/ 91 w 218"/>
                <a:gd name="T37" fmla="*/ 116 h 220"/>
                <a:gd name="T38" fmla="*/ 86 w 218"/>
                <a:gd name="T39" fmla="*/ 108 h 220"/>
                <a:gd name="T40" fmla="*/ 90 w 218"/>
                <a:gd name="T41" fmla="*/ 106 h 220"/>
                <a:gd name="T42" fmla="*/ 91 w 218"/>
                <a:gd name="T43" fmla="*/ 116 h 220"/>
                <a:gd name="T44" fmla="*/ 157 w 218"/>
                <a:gd name="T45" fmla="*/ 128 h 220"/>
                <a:gd name="T46" fmla="*/ 160 w 218"/>
                <a:gd name="T47" fmla="*/ 156 h 220"/>
                <a:gd name="T48" fmla="*/ 172 w 218"/>
                <a:gd name="T49" fmla="*/ 149 h 220"/>
                <a:gd name="T50" fmla="*/ 166 w 218"/>
                <a:gd name="T51" fmla="*/ 145 h 220"/>
                <a:gd name="T52" fmla="*/ 155 w 218"/>
                <a:gd name="T53" fmla="*/ 143 h 220"/>
                <a:gd name="T54" fmla="*/ 160 w 218"/>
                <a:gd name="T55" fmla="*/ 136 h 220"/>
                <a:gd name="T56" fmla="*/ 166 w 218"/>
                <a:gd name="T57" fmla="*/ 145 h 220"/>
                <a:gd name="T58" fmla="*/ 131 w 218"/>
                <a:gd name="T59" fmla="*/ 0 h 220"/>
                <a:gd name="T60" fmla="*/ 24 w 218"/>
                <a:gd name="T61" fmla="*/ 54 h 220"/>
                <a:gd name="T62" fmla="*/ 22 w 218"/>
                <a:gd name="T63" fmla="*/ 180 h 220"/>
                <a:gd name="T64" fmla="*/ 65 w 218"/>
                <a:gd name="T65" fmla="*/ 206 h 220"/>
                <a:gd name="T66" fmla="*/ 93 w 218"/>
                <a:gd name="T67" fmla="*/ 206 h 220"/>
                <a:gd name="T68" fmla="*/ 101 w 218"/>
                <a:gd name="T69" fmla="*/ 180 h 220"/>
                <a:gd name="T70" fmla="*/ 115 w 218"/>
                <a:gd name="T71" fmla="*/ 204 h 220"/>
                <a:gd name="T72" fmla="*/ 129 w 218"/>
                <a:gd name="T73" fmla="*/ 180 h 220"/>
                <a:gd name="T74" fmla="*/ 133 w 218"/>
                <a:gd name="T75" fmla="*/ 1 h 220"/>
                <a:gd name="T76" fmla="*/ 121 w 218"/>
                <a:gd name="T77" fmla="*/ 190 h 220"/>
                <a:gd name="T78" fmla="*/ 109 w 218"/>
                <a:gd name="T79" fmla="*/ 190 h 220"/>
                <a:gd name="T80" fmla="*/ 85 w 218"/>
                <a:gd name="T81" fmla="*/ 172 h 220"/>
                <a:gd name="T82" fmla="*/ 79 w 218"/>
                <a:gd name="T83" fmla="*/ 212 h 220"/>
                <a:gd name="T84" fmla="*/ 73 w 218"/>
                <a:gd name="T85" fmla="*/ 172 h 220"/>
                <a:gd name="T86" fmla="*/ 31 w 218"/>
                <a:gd name="T87" fmla="*/ 59 h 220"/>
                <a:gd name="T88" fmla="*/ 206 w 218"/>
                <a:gd name="T89" fmla="*/ 17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20">
                  <a:moveTo>
                    <a:pt x="125" y="57"/>
                  </a:moveTo>
                  <a:cubicBezTo>
                    <a:pt x="127" y="54"/>
                    <a:pt x="128" y="50"/>
                    <a:pt x="127" y="46"/>
                  </a:cubicBezTo>
                  <a:cubicBezTo>
                    <a:pt x="125" y="39"/>
                    <a:pt x="119" y="34"/>
                    <a:pt x="112" y="34"/>
                  </a:cubicBezTo>
                  <a:cubicBezTo>
                    <a:pt x="111" y="34"/>
                    <a:pt x="110" y="34"/>
                    <a:pt x="109" y="34"/>
                  </a:cubicBezTo>
                  <a:cubicBezTo>
                    <a:pt x="101" y="36"/>
                    <a:pt x="96" y="44"/>
                    <a:pt x="98" y="52"/>
                  </a:cubicBezTo>
                  <a:cubicBezTo>
                    <a:pt x="100" y="59"/>
                    <a:pt x="106" y="64"/>
                    <a:pt x="112" y="64"/>
                  </a:cubicBezTo>
                  <a:cubicBezTo>
                    <a:pt x="113" y="64"/>
                    <a:pt x="115" y="64"/>
                    <a:pt x="116" y="63"/>
                  </a:cubicBezTo>
                  <a:cubicBezTo>
                    <a:pt x="119" y="63"/>
                    <a:pt x="123" y="60"/>
                    <a:pt x="125" y="57"/>
                  </a:cubicBezTo>
                  <a:close/>
                  <a:moveTo>
                    <a:pt x="118" y="53"/>
                  </a:moveTo>
                  <a:cubicBezTo>
                    <a:pt x="117" y="54"/>
                    <a:pt x="116" y="55"/>
                    <a:pt x="114" y="56"/>
                  </a:cubicBezTo>
                  <a:cubicBezTo>
                    <a:pt x="110" y="56"/>
                    <a:pt x="107" y="54"/>
                    <a:pt x="106" y="50"/>
                  </a:cubicBezTo>
                  <a:cubicBezTo>
                    <a:pt x="105" y="47"/>
                    <a:pt x="107" y="43"/>
                    <a:pt x="111" y="42"/>
                  </a:cubicBezTo>
                  <a:cubicBezTo>
                    <a:pt x="111" y="42"/>
                    <a:pt x="112" y="42"/>
                    <a:pt x="112" y="42"/>
                  </a:cubicBezTo>
                  <a:cubicBezTo>
                    <a:pt x="116" y="42"/>
                    <a:pt x="118" y="44"/>
                    <a:pt x="119" y="47"/>
                  </a:cubicBezTo>
                  <a:cubicBezTo>
                    <a:pt x="119" y="49"/>
                    <a:pt x="119" y="51"/>
                    <a:pt x="118" y="53"/>
                  </a:cubicBezTo>
                  <a:close/>
                  <a:moveTo>
                    <a:pt x="126" y="89"/>
                  </a:moveTo>
                  <a:cubicBezTo>
                    <a:pt x="124" y="90"/>
                    <a:pt x="122" y="91"/>
                    <a:pt x="121" y="93"/>
                  </a:cubicBezTo>
                  <a:cubicBezTo>
                    <a:pt x="120" y="95"/>
                    <a:pt x="120" y="97"/>
                    <a:pt x="120" y="99"/>
                  </a:cubicBezTo>
                  <a:cubicBezTo>
                    <a:pt x="121" y="103"/>
                    <a:pt x="124" y="106"/>
                    <a:pt x="128" y="106"/>
                  </a:cubicBezTo>
                  <a:cubicBezTo>
                    <a:pt x="129" y="106"/>
                    <a:pt x="129" y="106"/>
                    <a:pt x="130" y="106"/>
                  </a:cubicBezTo>
                  <a:cubicBezTo>
                    <a:pt x="134" y="105"/>
                    <a:pt x="137" y="100"/>
                    <a:pt x="136" y="95"/>
                  </a:cubicBezTo>
                  <a:cubicBezTo>
                    <a:pt x="135" y="91"/>
                    <a:pt x="131" y="88"/>
                    <a:pt x="126" y="89"/>
                  </a:cubicBezTo>
                  <a:close/>
                  <a:moveTo>
                    <a:pt x="45" y="111"/>
                  </a:moveTo>
                  <a:cubicBezTo>
                    <a:pt x="43" y="112"/>
                    <a:pt x="41" y="113"/>
                    <a:pt x="40" y="115"/>
                  </a:cubicBezTo>
                  <a:cubicBezTo>
                    <a:pt x="39" y="117"/>
                    <a:pt x="38" y="119"/>
                    <a:pt x="39" y="121"/>
                  </a:cubicBezTo>
                  <a:cubicBezTo>
                    <a:pt x="40" y="125"/>
                    <a:pt x="43" y="128"/>
                    <a:pt x="47" y="128"/>
                  </a:cubicBezTo>
                  <a:cubicBezTo>
                    <a:pt x="47" y="128"/>
                    <a:pt x="48" y="128"/>
                    <a:pt x="49" y="128"/>
                  </a:cubicBezTo>
                  <a:cubicBezTo>
                    <a:pt x="51" y="127"/>
                    <a:pt x="53" y="126"/>
                    <a:pt x="54" y="124"/>
                  </a:cubicBezTo>
                  <a:cubicBezTo>
                    <a:pt x="55" y="122"/>
                    <a:pt x="55" y="120"/>
                    <a:pt x="55" y="118"/>
                  </a:cubicBezTo>
                  <a:cubicBezTo>
                    <a:pt x="54" y="113"/>
                    <a:pt x="49" y="110"/>
                    <a:pt x="45" y="111"/>
                  </a:cubicBezTo>
                  <a:close/>
                  <a:moveTo>
                    <a:pt x="87" y="98"/>
                  </a:moveTo>
                  <a:cubicBezTo>
                    <a:pt x="84" y="99"/>
                    <a:pt x="81" y="101"/>
                    <a:pt x="79" y="104"/>
                  </a:cubicBezTo>
                  <a:cubicBezTo>
                    <a:pt x="77" y="107"/>
                    <a:pt x="76" y="110"/>
                    <a:pt x="77" y="114"/>
                  </a:cubicBezTo>
                  <a:cubicBezTo>
                    <a:pt x="79" y="120"/>
                    <a:pt x="84" y="124"/>
                    <a:pt x="90" y="124"/>
                  </a:cubicBezTo>
                  <a:cubicBezTo>
                    <a:pt x="91" y="124"/>
                    <a:pt x="92" y="124"/>
                    <a:pt x="93" y="124"/>
                  </a:cubicBezTo>
                  <a:cubicBezTo>
                    <a:pt x="100" y="122"/>
                    <a:pt x="104" y="115"/>
                    <a:pt x="103" y="108"/>
                  </a:cubicBezTo>
                  <a:cubicBezTo>
                    <a:pt x="101" y="101"/>
                    <a:pt x="94" y="96"/>
                    <a:pt x="87" y="98"/>
                  </a:cubicBezTo>
                  <a:close/>
                  <a:moveTo>
                    <a:pt x="91" y="116"/>
                  </a:moveTo>
                  <a:cubicBezTo>
                    <a:pt x="88" y="116"/>
                    <a:pt x="86" y="115"/>
                    <a:pt x="85" y="112"/>
                  </a:cubicBezTo>
                  <a:cubicBezTo>
                    <a:pt x="85" y="111"/>
                    <a:pt x="85" y="109"/>
                    <a:pt x="86" y="108"/>
                  </a:cubicBezTo>
                  <a:cubicBezTo>
                    <a:pt x="86" y="107"/>
                    <a:pt x="88" y="106"/>
                    <a:pt x="89" y="106"/>
                  </a:cubicBezTo>
                  <a:cubicBezTo>
                    <a:pt x="89" y="106"/>
                    <a:pt x="90" y="106"/>
                    <a:pt x="90" y="106"/>
                  </a:cubicBezTo>
                  <a:cubicBezTo>
                    <a:pt x="92" y="106"/>
                    <a:pt x="94" y="107"/>
                    <a:pt x="95" y="110"/>
                  </a:cubicBezTo>
                  <a:cubicBezTo>
                    <a:pt x="96" y="112"/>
                    <a:pt x="94" y="115"/>
                    <a:pt x="91" y="116"/>
                  </a:cubicBezTo>
                  <a:close/>
                  <a:moveTo>
                    <a:pt x="174" y="139"/>
                  </a:moveTo>
                  <a:cubicBezTo>
                    <a:pt x="173" y="131"/>
                    <a:pt x="165" y="126"/>
                    <a:pt x="157" y="128"/>
                  </a:cubicBezTo>
                  <a:cubicBezTo>
                    <a:pt x="150" y="129"/>
                    <a:pt x="145" y="137"/>
                    <a:pt x="147" y="145"/>
                  </a:cubicBezTo>
                  <a:cubicBezTo>
                    <a:pt x="148" y="151"/>
                    <a:pt x="154" y="156"/>
                    <a:pt x="160" y="156"/>
                  </a:cubicBezTo>
                  <a:cubicBezTo>
                    <a:pt x="161" y="156"/>
                    <a:pt x="162" y="156"/>
                    <a:pt x="163" y="156"/>
                  </a:cubicBezTo>
                  <a:cubicBezTo>
                    <a:pt x="167" y="155"/>
                    <a:pt x="170" y="153"/>
                    <a:pt x="172" y="149"/>
                  </a:cubicBezTo>
                  <a:cubicBezTo>
                    <a:pt x="174" y="146"/>
                    <a:pt x="175" y="142"/>
                    <a:pt x="174" y="139"/>
                  </a:cubicBezTo>
                  <a:close/>
                  <a:moveTo>
                    <a:pt x="166" y="145"/>
                  </a:moveTo>
                  <a:cubicBezTo>
                    <a:pt x="165" y="146"/>
                    <a:pt x="163" y="147"/>
                    <a:pt x="162" y="148"/>
                  </a:cubicBezTo>
                  <a:cubicBezTo>
                    <a:pt x="159" y="148"/>
                    <a:pt x="155" y="146"/>
                    <a:pt x="155" y="143"/>
                  </a:cubicBezTo>
                  <a:cubicBezTo>
                    <a:pt x="154" y="140"/>
                    <a:pt x="156" y="136"/>
                    <a:pt x="159" y="136"/>
                  </a:cubicBezTo>
                  <a:cubicBezTo>
                    <a:pt x="160" y="136"/>
                    <a:pt x="160" y="136"/>
                    <a:pt x="160" y="136"/>
                  </a:cubicBezTo>
                  <a:cubicBezTo>
                    <a:pt x="163" y="136"/>
                    <a:pt x="166" y="138"/>
                    <a:pt x="166" y="140"/>
                  </a:cubicBezTo>
                  <a:cubicBezTo>
                    <a:pt x="167" y="142"/>
                    <a:pt x="166" y="144"/>
                    <a:pt x="166" y="145"/>
                  </a:cubicBezTo>
                  <a:close/>
                  <a:moveTo>
                    <a:pt x="133" y="1"/>
                  </a:moveTo>
                  <a:cubicBezTo>
                    <a:pt x="131" y="0"/>
                    <a:pt x="131" y="0"/>
                    <a:pt x="131" y="0"/>
                  </a:cubicBezTo>
                  <a:cubicBezTo>
                    <a:pt x="129" y="0"/>
                    <a:pt x="126" y="0"/>
                    <a:pt x="124" y="0"/>
                  </a:cubicBezTo>
                  <a:cubicBezTo>
                    <a:pt x="82" y="0"/>
                    <a:pt x="46" y="20"/>
                    <a:pt x="24" y="54"/>
                  </a:cubicBezTo>
                  <a:cubicBezTo>
                    <a:pt x="1" y="91"/>
                    <a:pt x="0" y="138"/>
                    <a:pt x="21" y="178"/>
                  </a:cubicBezTo>
                  <a:cubicBezTo>
                    <a:pt x="22" y="180"/>
                    <a:pt x="22" y="180"/>
                    <a:pt x="22" y="180"/>
                  </a:cubicBezTo>
                  <a:cubicBezTo>
                    <a:pt x="65" y="180"/>
                    <a:pt x="65" y="180"/>
                    <a:pt x="65" y="180"/>
                  </a:cubicBezTo>
                  <a:cubicBezTo>
                    <a:pt x="65" y="206"/>
                    <a:pt x="65" y="206"/>
                    <a:pt x="65" y="206"/>
                  </a:cubicBezTo>
                  <a:cubicBezTo>
                    <a:pt x="65" y="214"/>
                    <a:pt x="71" y="220"/>
                    <a:pt x="79" y="220"/>
                  </a:cubicBezTo>
                  <a:cubicBezTo>
                    <a:pt x="87" y="220"/>
                    <a:pt x="93" y="214"/>
                    <a:pt x="93" y="206"/>
                  </a:cubicBezTo>
                  <a:cubicBezTo>
                    <a:pt x="93" y="180"/>
                    <a:pt x="93" y="180"/>
                    <a:pt x="93" y="180"/>
                  </a:cubicBezTo>
                  <a:cubicBezTo>
                    <a:pt x="101" y="180"/>
                    <a:pt x="101" y="180"/>
                    <a:pt x="101" y="180"/>
                  </a:cubicBezTo>
                  <a:cubicBezTo>
                    <a:pt x="101" y="190"/>
                    <a:pt x="101" y="190"/>
                    <a:pt x="101" y="190"/>
                  </a:cubicBezTo>
                  <a:cubicBezTo>
                    <a:pt x="101" y="197"/>
                    <a:pt x="107" y="204"/>
                    <a:pt x="115" y="204"/>
                  </a:cubicBezTo>
                  <a:cubicBezTo>
                    <a:pt x="123" y="204"/>
                    <a:pt x="129" y="197"/>
                    <a:pt x="129" y="190"/>
                  </a:cubicBezTo>
                  <a:cubicBezTo>
                    <a:pt x="129" y="180"/>
                    <a:pt x="129" y="180"/>
                    <a:pt x="129" y="180"/>
                  </a:cubicBezTo>
                  <a:cubicBezTo>
                    <a:pt x="218" y="180"/>
                    <a:pt x="218" y="180"/>
                    <a:pt x="218" y="180"/>
                  </a:cubicBezTo>
                  <a:lnTo>
                    <a:pt x="133" y="1"/>
                  </a:lnTo>
                  <a:close/>
                  <a:moveTo>
                    <a:pt x="121" y="172"/>
                  </a:moveTo>
                  <a:cubicBezTo>
                    <a:pt x="121" y="190"/>
                    <a:pt x="121" y="190"/>
                    <a:pt x="121" y="190"/>
                  </a:cubicBezTo>
                  <a:cubicBezTo>
                    <a:pt x="121" y="193"/>
                    <a:pt x="118" y="196"/>
                    <a:pt x="115" y="196"/>
                  </a:cubicBezTo>
                  <a:cubicBezTo>
                    <a:pt x="112" y="196"/>
                    <a:pt x="109" y="193"/>
                    <a:pt x="109" y="190"/>
                  </a:cubicBezTo>
                  <a:cubicBezTo>
                    <a:pt x="109" y="172"/>
                    <a:pt x="109" y="172"/>
                    <a:pt x="109" y="172"/>
                  </a:cubicBezTo>
                  <a:cubicBezTo>
                    <a:pt x="85" y="172"/>
                    <a:pt x="85" y="172"/>
                    <a:pt x="85" y="172"/>
                  </a:cubicBezTo>
                  <a:cubicBezTo>
                    <a:pt x="85" y="206"/>
                    <a:pt x="85" y="206"/>
                    <a:pt x="85" y="206"/>
                  </a:cubicBezTo>
                  <a:cubicBezTo>
                    <a:pt x="85" y="209"/>
                    <a:pt x="82" y="212"/>
                    <a:pt x="79" y="212"/>
                  </a:cubicBezTo>
                  <a:cubicBezTo>
                    <a:pt x="76" y="212"/>
                    <a:pt x="73" y="209"/>
                    <a:pt x="73" y="206"/>
                  </a:cubicBezTo>
                  <a:cubicBezTo>
                    <a:pt x="73" y="172"/>
                    <a:pt x="73" y="172"/>
                    <a:pt x="73" y="172"/>
                  </a:cubicBezTo>
                  <a:cubicBezTo>
                    <a:pt x="27" y="172"/>
                    <a:pt x="27" y="172"/>
                    <a:pt x="27" y="172"/>
                  </a:cubicBezTo>
                  <a:cubicBezTo>
                    <a:pt x="8" y="136"/>
                    <a:pt x="10" y="92"/>
                    <a:pt x="31" y="59"/>
                  </a:cubicBezTo>
                  <a:cubicBezTo>
                    <a:pt x="52" y="26"/>
                    <a:pt x="88" y="7"/>
                    <a:pt x="129" y="9"/>
                  </a:cubicBezTo>
                  <a:cubicBezTo>
                    <a:pt x="206" y="172"/>
                    <a:pt x="206" y="172"/>
                    <a:pt x="206" y="172"/>
                  </a:cubicBezTo>
                  <a:lnTo>
                    <a:pt x="121" y="172"/>
                  </a:lnTo>
                  <a:close/>
                </a:path>
              </a:pathLst>
            </a:custGeom>
            <a:solidFill>
              <a:schemeClr val="accent1"/>
            </a:solidFill>
            <a:ln>
              <a:noFill/>
            </a:ln>
          </p:spPr>
          <p:txBody>
            <a:bodyPr vert="horz" wrap="square" lIns="91440" tIns="45720" rIns="91440" bIns="45720" numCol="1" anchor="t" anchorCtr="0" compatLnSpc="1"/>
            <a:lstStyle/>
            <a:p>
              <a:endParaRPr lang="en-US"/>
            </a:p>
          </p:txBody>
        </p:sp>
      </p:grpSp>
      <p:pic>
        <p:nvPicPr>
          <p:cNvPr id="15" name="图片占位符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9" cstate="screen"/>
          <a:srcRect/>
          <a:stretch>
            <a:fillRect/>
          </a:stretch>
        </p:blipFill>
        <p:spPr/>
      </p:pic>
      <p:pic>
        <p:nvPicPr>
          <p:cNvPr id="17" name="图片占位符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2"/>
          </p:nvPr>
        </p:nvPicPr>
        <p:blipFill>
          <a:blip r:embed="rId10" cstate="screen"/>
          <a:srcRect/>
          <a:stretch>
            <a:fillRect/>
          </a:stretch>
        </p:blipFill>
        <p:spPr/>
      </p:pic>
      <p:sp>
        <p:nvSpPr>
          <p:cNvPr id="1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24" name="矩形 23"/>
          <p:cNvSpPr/>
          <p:nvPr/>
        </p:nvSpPr>
        <p:spPr>
          <a:xfrm>
            <a:off x="593944" y="1905634"/>
            <a:ext cx="7242592" cy="330729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877570" y="2025650"/>
            <a:ext cx="6958965" cy="3231654"/>
          </a:xfrm>
          <a:prstGeom prst="rect">
            <a:avLst/>
          </a:prstGeom>
          <a:noFill/>
          <a:ln w="9525">
            <a:noFill/>
          </a:ln>
        </p:spPr>
        <p:txBody>
          <a:bodyPr wrap="square">
            <a:spAutoFit/>
          </a:bodyPr>
          <a:lstStyle/>
          <a:p>
            <a:pPr indent="0"/>
            <a:r>
              <a:rPr lang="zh-CN" sz="2800" b="1" dirty="0">
                <a:solidFill>
                  <a:schemeClr val="bg1"/>
                </a:solidFill>
                <a:latin typeface="Times New Roman" panose="02020603050405020304" charset="0"/>
                <a:ea typeface="宋体" panose="02010600030101010101" pitchFamily="2" charset="-122"/>
              </a:rPr>
              <a:t>产品（</a:t>
            </a:r>
            <a:r>
              <a:rPr lang="en-US" sz="2800" b="1" dirty="0">
                <a:solidFill>
                  <a:schemeClr val="bg1"/>
                </a:solidFill>
                <a:latin typeface="Times New Roman" panose="02020603050405020304" charset="0"/>
                <a:ea typeface="宋体" panose="02010600030101010101" pitchFamily="2" charset="-122"/>
                <a:cs typeface="Times New Roman" panose="02020603050405020304" charset="0"/>
              </a:rPr>
              <a:t>4</a:t>
            </a:r>
            <a:r>
              <a:rPr lang="zh-CN" sz="2800" b="1" dirty="0">
                <a:solidFill>
                  <a:schemeClr val="bg1"/>
                </a:solidFill>
                <a:latin typeface="Times New Roman" panose="02020603050405020304" charset="0"/>
                <a:ea typeface="宋体" panose="02010600030101010101" pitchFamily="2" charset="-122"/>
              </a:rPr>
              <a:t>）</a:t>
            </a:r>
            <a:r>
              <a:rPr lang="en-US" sz="2800" b="1" dirty="0" err="1">
                <a:solidFill>
                  <a:schemeClr val="bg1"/>
                </a:solidFill>
                <a:latin typeface="Times New Roman" panose="02020603050405020304" charset="0"/>
                <a:ea typeface="宋体" panose="02010600030101010101" pitchFamily="2" charset="-122"/>
              </a:rPr>
              <a:t>A</a:t>
            </a:r>
            <a:r>
              <a:rPr lang="en-US" sz="2800" b="1" dirty="0" err="1">
                <a:solidFill>
                  <a:schemeClr val="bg1"/>
                </a:solidFill>
                <a:latin typeface="Times New Roman" panose="02020603050405020304" charset="0"/>
                <a:ea typeface="宋体" panose="02010600030101010101" pitchFamily="2" charset="-122"/>
                <a:cs typeface="Times New Roman" panose="02020603050405020304" charset="0"/>
              </a:rPr>
              <a:t>rt</a:t>
            </a:r>
            <a:r>
              <a:rPr lang="en-US" sz="2800" b="1" dirty="0" err="1">
                <a:solidFill>
                  <a:schemeClr val="bg1"/>
                </a:solidFill>
                <a:latin typeface="Times New Roman" panose="02020603050405020304" charset="0"/>
                <a:ea typeface="宋体" panose="02010600030101010101" pitchFamily="2" charset="-122"/>
              </a:rPr>
              <a:t>ShowShopShare</a:t>
            </a:r>
            <a:endParaRPr lang="zh-CN" sz="2800" b="1" dirty="0">
              <a:solidFill>
                <a:schemeClr val="bg1"/>
              </a:solidFill>
              <a:ea typeface="宋体" panose="02010600030101010101" pitchFamily="2" charset="-122"/>
            </a:endParaRPr>
          </a:p>
          <a:p>
            <a:pPr indent="0"/>
            <a:r>
              <a:rPr lang="zh-CN" sz="1600" b="1" dirty="0">
                <a:solidFill>
                  <a:schemeClr val="bg1"/>
                </a:solidFill>
                <a:ea typeface="宋体" panose="02010600030101010101" pitchFamily="2" charset="-122"/>
              </a:rPr>
              <a:t>实现艺术爱好者可以在我们的</a:t>
            </a:r>
            <a:r>
              <a:rPr lang="zh-CN" sz="1600" b="1" dirty="0">
                <a:solidFill>
                  <a:schemeClr val="bg1"/>
                </a:solidFill>
                <a:ea typeface="宋体" panose="02010600030101010101" pitchFamily="2" charset="-122"/>
                <a:cs typeface="Times New Roman" panose="02020603050405020304" charset="0"/>
              </a:rPr>
              <a:t>app上欣赏分享艺术品并可以进行线上艺术品交易以及艺术同好之间的方便交流</a:t>
            </a:r>
            <a:endParaRPr lang="zh-CN" sz="1600" b="1" dirty="0">
              <a:solidFill>
                <a:schemeClr val="bg1"/>
              </a:solidFill>
              <a:ea typeface="宋体" panose="02010600030101010101" pitchFamily="2" charset="-122"/>
            </a:endParaRPr>
          </a:p>
          <a:p>
            <a:pPr indent="0"/>
            <a:r>
              <a:rPr lang="zh-CN" sz="1600" b="1" dirty="0">
                <a:solidFill>
                  <a:schemeClr val="bg1"/>
                </a:solidFill>
                <a:ea typeface="宋体" panose="02010600030101010101" pitchFamily="2" charset="-122"/>
              </a:rPr>
              <a:t>对于原创艺术作者群体而言，目标是通过</a:t>
            </a:r>
            <a:r>
              <a:rPr lang="zh-CN" sz="1600" b="1" dirty="0">
                <a:solidFill>
                  <a:schemeClr val="bg1"/>
                </a:solidFill>
                <a:ea typeface="宋体" panose="02010600030101010101" pitchFamily="2" charset="-122"/>
                <a:cs typeface="Times New Roman" panose="02020603050405020304" charset="0"/>
              </a:rPr>
              <a:t>AR技术以及文字图片视频等方式更加全面细致的展现自己的作品，并可以进行艺术品金钱交易自身获得利益</a:t>
            </a:r>
            <a:endParaRPr lang="zh-CN" sz="1600" b="1" dirty="0">
              <a:solidFill>
                <a:schemeClr val="bg1"/>
              </a:solidFill>
              <a:ea typeface="宋体" panose="02010600030101010101" pitchFamily="2" charset="-122"/>
            </a:endParaRPr>
          </a:p>
          <a:p>
            <a:pPr indent="0"/>
            <a:r>
              <a:rPr lang="zh-CN" sz="1600" b="1" dirty="0">
                <a:solidFill>
                  <a:schemeClr val="bg1"/>
                </a:solidFill>
                <a:ea typeface="宋体" panose="02010600030101010101" pitchFamily="2" charset="-122"/>
              </a:rPr>
              <a:t>对于艺术爱好者而言，目标是可以方便细致的欣赏新颖鲜活的艺术作品并可以在社区当中分享自己的观点以及爱好展示找到与自己志同道合的艺术同好，在欣赏艺术品的同时遇到心仪的可以直接购买。</a:t>
            </a:r>
          </a:p>
          <a:p>
            <a:pPr indent="0"/>
            <a:r>
              <a:rPr lang="zh-CN" sz="1600" b="1" dirty="0">
                <a:solidFill>
                  <a:schemeClr val="bg1"/>
                </a:solidFill>
                <a:ea typeface="宋体" panose="02010600030101010101" pitchFamily="2" charset="-122"/>
              </a:rPr>
              <a:t>具体功能重点需要实现的总结如下</a:t>
            </a:r>
            <a:endParaRPr lang="zh-CN" sz="1600" b="1" dirty="0">
              <a:solidFill>
                <a:schemeClr val="bg1"/>
              </a:solidFill>
              <a:ea typeface="宋体" panose="02010600030101010101" pitchFamily="2" charset="-122"/>
              <a:cs typeface="Times New Roman" panose="02020603050405020304" charset="0"/>
            </a:endParaRPr>
          </a:p>
          <a:p>
            <a:pPr indent="0"/>
            <a:r>
              <a:rPr lang="zh-CN" sz="1600" b="1" dirty="0">
                <a:solidFill>
                  <a:schemeClr val="bg1"/>
                </a:solidFill>
                <a:ea typeface="宋体" panose="02010600030101010101" pitchFamily="2" charset="-122"/>
                <a:cs typeface="Times New Roman" panose="02020603050405020304" charset="0"/>
              </a:rPr>
              <a:t>1.社区 动态传赞评转，群组，好友，认证，等级徽章。</a:t>
            </a:r>
          </a:p>
          <a:p>
            <a:pPr indent="0"/>
            <a:r>
              <a:rPr lang="zh-CN" sz="1600" b="1" dirty="0">
                <a:solidFill>
                  <a:schemeClr val="bg1"/>
                </a:solidFill>
                <a:ea typeface="宋体" panose="02010600030101010101" pitchFamily="2" charset="-122"/>
                <a:cs typeface="Times New Roman" panose="02020603050405020304" charset="0"/>
              </a:rPr>
              <a:t>2.艺术品展示（AR，高清，图片，文字，视频）。</a:t>
            </a:r>
          </a:p>
          <a:p>
            <a:pPr indent="0"/>
            <a:r>
              <a:rPr lang="zh-CN" sz="1600" b="1" dirty="0">
                <a:solidFill>
                  <a:schemeClr val="bg1"/>
                </a:solidFill>
                <a:ea typeface="宋体" panose="02010600030101010101" pitchFamily="2" charset="-122"/>
                <a:cs typeface="Times New Roman" panose="02020603050405020304" charset="0"/>
              </a:rPr>
              <a:t>3.艺术品交易（赞助、拍卖、一口价）。</a:t>
            </a:r>
            <a:endParaRPr lang="zh-CN" altLang="en-US" sz="1600" b="1" dirty="0">
              <a:solidFill>
                <a:schemeClr val="bg1"/>
              </a:solidFill>
              <a:ea typeface="宋体" panose="02010600030101010101" pitchFamily="2"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ntr" presetSubtype="2" decel="10000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750" fill="hold"/>
                                        <p:tgtEl>
                                          <p:spTgt spid="2"/>
                                        </p:tgtEl>
                                        <p:attrNameLst>
                                          <p:attrName>ppt_x</p:attrName>
                                        </p:attrNameLst>
                                      </p:cBhvr>
                                      <p:tavLst>
                                        <p:tav tm="0">
                                          <p:val>
                                            <p:strVal val="1+#ppt_w/2"/>
                                          </p:val>
                                        </p:tav>
                                        <p:tav tm="100000">
                                          <p:val>
                                            <p:strVal val="#ppt_x"/>
                                          </p:val>
                                        </p:tav>
                                      </p:tavLst>
                                    </p:anim>
                                    <p:anim calcmode="lin" valueType="num">
                                      <p:cBhvr additive="base">
                                        <p:cTn id="11" dur="750" fill="hold"/>
                                        <p:tgtEl>
                                          <p:spTgt spid="2"/>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100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750" fill="hold"/>
                                        <p:tgtEl>
                                          <p:spTgt spid="3"/>
                                        </p:tgtEl>
                                        <p:attrNameLst>
                                          <p:attrName>ppt_x</p:attrName>
                                        </p:attrNameLst>
                                      </p:cBhvr>
                                      <p:tavLst>
                                        <p:tav tm="0">
                                          <p:val>
                                            <p:strVal val="0-#ppt_w/2"/>
                                          </p:val>
                                        </p:tav>
                                        <p:tav tm="100000">
                                          <p:val>
                                            <p:strVal val="#ppt_x"/>
                                          </p:val>
                                        </p:tav>
                                      </p:tavLst>
                                    </p:anim>
                                    <p:anim calcmode="lin" valueType="num">
                                      <p:cBhvr additive="base">
                                        <p:cTn id="15" dur="750" fill="hold"/>
                                        <p:tgtEl>
                                          <p:spTgt spid="3"/>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20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email"/>
          <a:stretch>
            <a:fillRect/>
          </a:stretch>
        </p:blipFill>
        <p:spPr>
          <a:xfrm>
            <a:off x="-4176677" y="-4026567"/>
            <a:ext cx="20972761" cy="14854988"/>
          </a:xfrm>
          <a:prstGeom prst="rect">
            <a:avLst/>
          </a:prstGeom>
        </p:spPr>
      </p:pic>
      <p:pic>
        <p:nvPicPr>
          <p:cNvPr id="22" name="图片 21"/>
          <p:cNvPicPr>
            <a:picLocks noChangeAspect="1"/>
          </p:cNvPicPr>
          <p:nvPr/>
        </p:nvPicPr>
        <p:blipFill>
          <a:blip r:embed="rId3" cstate="screen"/>
          <a:stretch>
            <a:fillRect/>
          </a:stretch>
        </p:blipFill>
        <p:spPr>
          <a:xfrm rot="20665896">
            <a:off x="-1230229" y="-4613943"/>
            <a:ext cx="15529042" cy="7784097"/>
          </a:xfrm>
          <a:prstGeom prst="rect">
            <a:avLst/>
          </a:prstGeom>
        </p:spPr>
      </p:pic>
      <p:pic>
        <p:nvPicPr>
          <p:cNvPr id="5" name="图片 4"/>
          <p:cNvPicPr>
            <a:picLocks noChangeAspect="1"/>
          </p:cNvPicPr>
          <p:nvPr/>
        </p:nvPicPr>
        <p:blipFill>
          <a:blip r:embed="rId3" cstate="screen"/>
          <a:stretch>
            <a:fillRect/>
          </a:stretch>
        </p:blipFill>
        <p:spPr>
          <a:xfrm flipH="1">
            <a:off x="-1230229" y="2582778"/>
            <a:ext cx="15529042" cy="7784097"/>
          </a:xfrm>
          <a:prstGeom prst="rect">
            <a:avLst/>
          </a:prstGeom>
        </p:spPr>
      </p:pic>
      <p:pic>
        <p:nvPicPr>
          <p:cNvPr id="23" name="图片 22"/>
          <p:cNvPicPr>
            <a:picLocks noChangeAspect="1"/>
          </p:cNvPicPr>
          <p:nvPr/>
        </p:nvPicPr>
        <p:blipFill>
          <a:blip r:embed="rId4" cstate="screen"/>
          <a:stretch>
            <a:fillRect/>
          </a:stretch>
        </p:blipFill>
        <p:spPr>
          <a:xfrm rot="16200000" flipH="1">
            <a:off x="2326020" y="-2224715"/>
            <a:ext cx="7776885" cy="11471962"/>
          </a:xfrm>
          <a:prstGeom prst="rect">
            <a:avLst/>
          </a:prstGeom>
        </p:spPr>
      </p:pic>
      <p:sp>
        <p:nvSpPr>
          <p:cNvPr id="8" name="文本框 7"/>
          <p:cNvSpPr txBox="1"/>
          <p:nvPr/>
        </p:nvSpPr>
        <p:spPr>
          <a:xfrm>
            <a:off x="5166360" y="1088422"/>
            <a:ext cx="1859280" cy="1106805"/>
          </a:xfrm>
          <a:prstGeom prst="rect">
            <a:avLst/>
          </a:prstGeom>
          <a:noFill/>
        </p:spPr>
        <p:txBody>
          <a:bodyPr wrap="none" rtlCol="0">
            <a:spAutoFit/>
          </a:bodyPr>
          <a:lstStyle/>
          <a:p>
            <a:pPr algn="ctr"/>
            <a:r>
              <a:rPr lang="zh-CN" alt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目录</a:t>
            </a:r>
          </a:p>
        </p:txBody>
      </p:sp>
      <p:grpSp>
        <p:nvGrpSpPr>
          <p:cNvPr id="12" name="组合 11"/>
          <p:cNvGrpSpPr/>
          <p:nvPr/>
        </p:nvGrpSpPr>
        <p:grpSpPr>
          <a:xfrm>
            <a:off x="1387643" y="2403919"/>
            <a:ext cx="4283242" cy="521970"/>
            <a:chOff x="1459832" y="2326104"/>
            <a:chExt cx="4283242" cy="521970"/>
          </a:xfrm>
        </p:grpSpPr>
        <p:pic>
          <p:nvPicPr>
            <p:cNvPr id="10" name="图片 9"/>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1" name="文本框 10"/>
            <p:cNvSpPr txBox="1"/>
            <p:nvPr/>
          </p:nvSpPr>
          <p:spPr>
            <a:xfrm>
              <a:off x="1583369" y="2326104"/>
              <a:ext cx="3758651" cy="52197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1.</a:t>
              </a:r>
              <a:r>
                <a:rPr lang="zh-CN" altLang="en-US" sz="2800" dirty="0">
                  <a:solidFill>
                    <a:srgbClr val="354964"/>
                  </a:solidFill>
                  <a:latin typeface="文悦古体仿宋 (非商业用途)" pitchFamily="50" charset="-122"/>
                  <a:ea typeface="文悦古体仿宋 (非商业用途)" pitchFamily="50" charset="-122"/>
                </a:rPr>
                <a:t>项目介绍</a:t>
              </a:r>
              <a:r>
                <a:rPr lang="en-US" altLang="zh-CN" sz="2800" dirty="0">
                  <a:solidFill>
                    <a:srgbClr val="354964"/>
                  </a:solidFill>
                  <a:latin typeface="文悦古体仿宋 (非商业用途)" pitchFamily="50" charset="-122"/>
                  <a:ea typeface="文悦古体仿宋 (非商业用途)" pitchFamily="50" charset="-122"/>
                </a:rPr>
                <a:t>&amp;</a:t>
              </a:r>
              <a:r>
                <a:rPr lang="zh-CN" altLang="en-US" sz="2800" dirty="0">
                  <a:solidFill>
                    <a:srgbClr val="354964"/>
                  </a:solidFill>
                  <a:latin typeface="文悦古体仿宋 (非商业用途)" pitchFamily="50" charset="-122"/>
                  <a:ea typeface="文悦古体仿宋 (非商业用途)" pitchFamily="50" charset="-122"/>
                </a:rPr>
                <a:t>人员介绍</a:t>
              </a:r>
            </a:p>
          </p:txBody>
        </p:sp>
      </p:grpSp>
      <p:grpSp>
        <p:nvGrpSpPr>
          <p:cNvPr id="13" name="组合 12"/>
          <p:cNvGrpSpPr/>
          <p:nvPr/>
        </p:nvGrpSpPr>
        <p:grpSpPr>
          <a:xfrm>
            <a:off x="1387643" y="3940734"/>
            <a:ext cx="4283242" cy="521970"/>
            <a:chOff x="1459832" y="2326104"/>
            <a:chExt cx="4283242" cy="521970"/>
          </a:xfrm>
        </p:grpSpPr>
        <p:pic>
          <p:nvPicPr>
            <p:cNvPr id="14" name="图片 13"/>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5" name="文本框 14"/>
            <p:cNvSpPr txBox="1"/>
            <p:nvPr/>
          </p:nvSpPr>
          <p:spPr>
            <a:xfrm>
              <a:off x="1583369" y="2326104"/>
              <a:ext cx="3758651" cy="52197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2.</a:t>
              </a:r>
              <a:r>
                <a:rPr lang="zh-CN" altLang="en-US" sz="2800" dirty="0">
                  <a:solidFill>
                    <a:srgbClr val="354964"/>
                  </a:solidFill>
                  <a:latin typeface="文悦古体仿宋 (非商业用途)" pitchFamily="50" charset="-122"/>
                  <a:ea typeface="文悦古体仿宋 (非商业用途)" pitchFamily="50" charset="-122"/>
                </a:rPr>
                <a:t>计划安排和分工</a:t>
              </a:r>
            </a:p>
          </p:txBody>
        </p:sp>
      </p:grpSp>
      <p:grpSp>
        <p:nvGrpSpPr>
          <p:cNvPr id="16" name="组合 15"/>
          <p:cNvGrpSpPr/>
          <p:nvPr/>
        </p:nvGrpSpPr>
        <p:grpSpPr>
          <a:xfrm>
            <a:off x="6521117" y="2403919"/>
            <a:ext cx="4283242" cy="521970"/>
            <a:chOff x="1459832" y="2326104"/>
            <a:chExt cx="4283242" cy="521970"/>
          </a:xfrm>
        </p:grpSpPr>
        <p:pic>
          <p:nvPicPr>
            <p:cNvPr id="17" name="图片 16"/>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8" name="文本框 17"/>
            <p:cNvSpPr txBox="1"/>
            <p:nvPr/>
          </p:nvSpPr>
          <p:spPr>
            <a:xfrm>
              <a:off x="1583369" y="2326104"/>
              <a:ext cx="3758651" cy="52197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3.</a:t>
              </a:r>
              <a:r>
                <a:rPr lang="zh-CN" altLang="en-US" sz="2800" dirty="0">
                  <a:solidFill>
                    <a:srgbClr val="354964"/>
                  </a:solidFill>
                  <a:latin typeface="文悦古体仿宋 (非商业用途)" pitchFamily="50" charset="-122"/>
                  <a:ea typeface="文悦古体仿宋 (非商业用途)" pitchFamily="50" charset="-122"/>
                </a:rPr>
                <a:t>项目开展过程</a:t>
              </a:r>
            </a:p>
          </p:txBody>
        </p:sp>
      </p:grpSp>
      <p:grpSp>
        <p:nvGrpSpPr>
          <p:cNvPr id="19" name="组合 18"/>
          <p:cNvGrpSpPr/>
          <p:nvPr/>
        </p:nvGrpSpPr>
        <p:grpSpPr>
          <a:xfrm>
            <a:off x="6521117" y="3930862"/>
            <a:ext cx="4283242" cy="521970"/>
            <a:chOff x="1459832" y="2326104"/>
            <a:chExt cx="4283242" cy="521970"/>
          </a:xfrm>
        </p:grpSpPr>
        <p:pic>
          <p:nvPicPr>
            <p:cNvPr id="20" name="图片 19"/>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21" name="文本框 20"/>
            <p:cNvSpPr txBox="1"/>
            <p:nvPr/>
          </p:nvSpPr>
          <p:spPr>
            <a:xfrm>
              <a:off x="1583370" y="2326104"/>
              <a:ext cx="1758682" cy="52197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4.</a:t>
              </a:r>
              <a:r>
                <a:rPr lang="zh-CN" altLang="en-US" sz="2800" dirty="0">
                  <a:solidFill>
                    <a:srgbClr val="354964"/>
                  </a:solidFill>
                  <a:latin typeface="文悦古体仿宋 (非商业用途)" pitchFamily="50" charset="-122"/>
                  <a:ea typeface="文悦古体仿宋 (非商业用途)" pitchFamily="50" charset="-122"/>
                </a:rPr>
                <a:t>收获</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0-#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0-#ppt_w/2"/>
                                          </p:val>
                                        </p:tav>
                                        <p:tav tm="100000">
                                          <p:val>
                                            <p:strVal val="#ppt_x"/>
                                          </p:val>
                                        </p:tav>
                                      </p:tavLst>
                                    </p:anim>
                                    <p:anim calcmode="lin" valueType="num">
                                      <p:cBhvr additive="base">
                                        <p:cTn id="16" dur="75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0-#ppt_w/2"/>
                                          </p:val>
                                        </p:tav>
                                        <p:tav tm="100000">
                                          <p:val>
                                            <p:strVal val="#ppt_x"/>
                                          </p:val>
                                        </p:tav>
                                      </p:tavLst>
                                    </p:anim>
                                    <p:anim calcmode="lin" valueType="num">
                                      <p:cBhvr additive="base">
                                        <p:cTn id="20"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3" cstate="screen"/>
          <a:stretch>
            <a:fillRect/>
          </a:stretch>
        </p:blipFill>
        <p:spPr>
          <a:xfrm>
            <a:off x="0" y="0"/>
            <a:ext cx="12192000" cy="6858000"/>
          </a:xfrm>
          <a:prstGeom prst="rect">
            <a:avLst/>
          </a:prstGeom>
        </p:spPr>
      </p:pic>
      <p:pic>
        <p:nvPicPr>
          <p:cNvPr id="53" name="图片 52"/>
          <p:cNvPicPr>
            <a:picLocks noChangeAspect="1"/>
          </p:cNvPicPr>
          <p:nvPr/>
        </p:nvPicPr>
        <p:blipFill>
          <a:blip r:embed="rId4" cstate="screen"/>
          <a:stretch>
            <a:fillRect/>
          </a:stretch>
        </p:blipFill>
        <p:spPr>
          <a:xfrm>
            <a:off x="0" y="0"/>
            <a:ext cx="12192000" cy="5996380"/>
          </a:xfrm>
          <a:prstGeom prst="rect">
            <a:avLst/>
          </a:prstGeom>
        </p:spPr>
      </p:pic>
      <p:sp>
        <p:nvSpPr>
          <p:cNvPr id="54" name="矩形 53"/>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4644188" y="477737"/>
            <a:ext cx="2903622" cy="582015"/>
            <a:chOff x="1459832" y="2326104"/>
            <a:chExt cx="4283242" cy="513348"/>
          </a:xfrm>
        </p:grpSpPr>
        <p:pic>
          <p:nvPicPr>
            <p:cNvPr id="56" name="图片 55"/>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57" name="文本框 56"/>
            <p:cNvSpPr txBox="1"/>
            <p:nvPr/>
          </p:nvSpPr>
          <p:spPr>
            <a:xfrm>
              <a:off x="1722129" y="2379179"/>
              <a:ext cx="3758651" cy="406059"/>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2.</a:t>
              </a:r>
              <a:r>
                <a:rPr lang="zh-CN" altLang="en-US" sz="2400" dirty="0">
                  <a:solidFill>
                    <a:srgbClr val="354964"/>
                  </a:solidFill>
                  <a:latin typeface="文悦古体仿宋 (非商业用途)" pitchFamily="50" charset="-122"/>
                  <a:ea typeface="文悦古体仿宋 (非商业用途)" pitchFamily="50" charset="-122"/>
                </a:rPr>
                <a:t>访谈</a:t>
              </a:r>
            </a:p>
          </p:txBody>
        </p:sp>
      </p:grpSp>
      <p:pic>
        <p:nvPicPr>
          <p:cNvPr id="8" name="图片占位符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1"/>
          </p:nvPr>
        </p:nvPicPr>
        <p:blipFill>
          <a:blip r:embed="rId6" cstate="screen"/>
          <a:srcRect/>
          <a:stretch>
            <a:fillRect/>
          </a:stretch>
        </p:blipFill>
        <p:spPr>
          <a:xfrm>
            <a:off x="7181949" y="2008085"/>
            <a:ext cx="4628939" cy="2587411"/>
          </a:xfrm>
        </p:spPr>
      </p:pic>
      <p:grpSp>
        <p:nvGrpSpPr>
          <p:cNvPr id="25" name="Group 2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181939" y="1708408"/>
            <a:ext cx="4627046" cy="299676"/>
            <a:chOff x="3179886" y="2083564"/>
            <a:chExt cx="5702858" cy="369350"/>
          </a:xfrm>
          <a:effectLst/>
        </p:grpSpPr>
        <p:grpSp>
          <p:nvGrpSpPr>
            <p:cNvPr id="26" name="Group 25"/>
            <p:cNvGrpSpPr/>
            <p:nvPr/>
          </p:nvGrpSpPr>
          <p:grpSpPr>
            <a:xfrm>
              <a:off x="3179886" y="2083564"/>
              <a:ext cx="5702858" cy="369350"/>
              <a:chOff x="3179886" y="2083564"/>
              <a:chExt cx="5702858" cy="369350"/>
            </a:xfrm>
          </p:grpSpPr>
          <p:sp>
            <p:nvSpPr>
              <p:cNvPr id="28" name="Round Same Side Corner Rectangle 1"/>
              <p:cNvSpPr/>
              <p:nvPr/>
            </p:nvSpPr>
            <p:spPr>
              <a:xfrm>
                <a:off x="3179886" y="2083564"/>
                <a:ext cx="5702858" cy="369350"/>
              </a:xfrm>
              <a:prstGeom prst="round2SameRect">
                <a:avLst>
                  <a:gd name="adj1" fmla="val 14928"/>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9" name="Group 28"/>
              <p:cNvGrpSpPr/>
              <p:nvPr/>
            </p:nvGrpSpPr>
            <p:grpSpPr>
              <a:xfrm>
                <a:off x="3382010" y="2233949"/>
                <a:ext cx="341854" cy="82531"/>
                <a:chOff x="3382010" y="2233949"/>
                <a:chExt cx="341854" cy="82531"/>
              </a:xfrm>
            </p:grpSpPr>
            <p:sp>
              <p:nvSpPr>
                <p:cNvPr id="30" name="Oval 29"/>
                <p:cNvSpPr/>
                <p:nvPr/>
              </p:nvSpPr>
              <p:spPr>
                <a:xfrm>
                  <a:off x="3382010" y="2233949"/>
                  <a:ext cx="82531" cy="825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Oval 30"/>
                <p:cNvSpPr/>
                <p:nvPr/>
              </p:nvSpPr>
              <p:spPr>
                <a:xfrm>
                  <a:off x="3511671" y="2233949"/>
                  <a:ext cx="82531" cy="825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Oval 31"/>
                <p:cNvSpPr/>
                <p:nvPr/>
              </p:nvSpPr>
              <p:spPr>
                <a:xfrm>
                  <a:off x="3641333" y="2233949"/>
                  <a:ext cx="82531" cy="8253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27" name="Rounded Rectangle 23"/>
            <p:cNvSpPr/>
            <p:nvPr/>
          </p:nvSpPr>
          <p:spPr>
            <a:xfrm>
              <a:off x="3965020" y="2182834"/>
              <a:ext cx="2674620" cy="1847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600" dirty="0">
                  <a:solidFill>
                    <a:schemeClr val="bg1">
                      <a:lumMod val="75000"/>
                    </a:schemeClr>
                  </a:solidFill>
                  <a:latin typeface="+mn-lt"/>
                </a:rPr>
                <a:t>http://www.website.com</a:t>
              </a:r>
            </a:p>
          </p:txBody>
        </p:sp>
      </p:grpSp>
      <p:grpSp>
        <p:nvGrpSpPr>
          <p:cNvPr id="59" name="Group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61" name="Straight Connector 6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0" name="文本框 99"/>
          <p:cNvSpPr txBox="1"/>
          <p:nvPr/>
        </p:nvSpPr>
        <p:spPr>
          <a:xfrm>
            <a:off x="951230" y="1708150"/>
            <a:ext cx="5788660" cy="3046095"/>
          </a:xfrm>
          <a:prstGeom prst="rect">
            <a:avLst/>
          </a:prstGeom>
          <a:noFill/>
          <a:ln w="9525">
            <a:noFill/>
          </a:ln>
        </p:spPr>
        <p:txBody>
          <a:bodyPr wrap="square">
            <a:spAutoFit/>
          </a:bodyPr>
          <a:lstStyle/>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1</a:t>
            </a:r>
            <a:r>
              <a:rPr lang="zh-CN" sz="1600" b="1">
                <a:solidFill>
                  <a:schemeClr val="bg1"/>
                </a:solidFill>
                <a:latin typeface="Times New Roman" panose="02020603050405020304" charset="0"/>
                <a:ea typeface="宋体" panose="02010600030101010101" pitchFamily="2" charset="-122"/>
              </a:rPr>
              <a:t>、在我们阅读了</a:t>
            </a:r>
            <a:r>
              <a:rPr lang="en-US" sz="1600" b="1">
                <a:solidFill>
                  <a:schemeClr val="bg1"/>
                </a:solidFill>
                <a:latin typeface="Times New Roman" panose="02020603050405020304" charset="0"/>
                <a:ea typeface="宋体" panose="02010600030101010101" pitchFamily="2" charset="-122"/>
              </a:rPr>
              <a:t>Design&amp;Discover</a:t>
            </a:r>
            <a:r>
              <a:rPr lang="zh-CN" sz="1600" b="1">
                <a:solidFill>
                  <a:schemeClr val="bg1"/>
                </a:solidFill>
                <a:latin typeface="Times New Roman" panose="02020603050405020304" charset="0"/>
                <a:ea typeface="宋体" panose="02010600030101010101" pitchFamily="2" charset="-122"/>
              </a:rPr>
              <a:t>这篇</a:t>
            </a:r>
            <a:r>
              <a:rPr lang="en-US" sz="1600" b="1">
                <a:solidFill>
                  <a:schemeClr val="bg1"/>
                </a:solidFill>
                <a:latin typeface="Times New Roman" panose="02020603050405020304" charset="0"/>
                <a:ea typeface="宋体" panose="02010600030101010101" pitchFamily="2" charset="-122"/>
                <a:cs typeface="Times New Roman" panose="02020603050405020304" charset="0"/>
              </a:rPr>
              <a:t>PPT</a:t>
            </a:r>
            <a:r>
              <a:rPr lang="zh-CN" sz="1600" b="1">
                <a:solidFill>
                  <a:schemeClr val="bg1"/>
                </a:solidFill>
                <a:latin typeface="Times New Roman" panose="02020603050405020304" charset="0"/>
                <a:ea typeface="宋体" panose="02010600030101010101" pitchFamily="2" charset="-122"/>
              </a:rPr>
              <a:t>后，</a:t>
            </a:r>
          </a:p>
          <a:p>
            <a:pPr indent="0"/>
            <a:r>
              <a:rPr lang="zh-CN" sz="1600" b="1">
                <a:solidFill>
                  <a:schemeClr val="bg1"/>
                </a:solidFill>
                <a:latin typeface="Times New Roman" panose="02020603050405020304" charset="0"/>
                <a:ea typeface="宋体" panose="02010600030101010101" pitchFamily="2" charset="-122"/>
              </a:rPr>
              <a:t>我们首先明确主要用户种类：我们根据用户的特征，大致分了三类受欢迎的用户：</a:t>
            </a:r>
            <a:endParaRPr lang="en-US" sz="1600" b="0">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0">
                <a:solidFill>
                  <a:schemeClr val="bg1"/>
                </a:solidFill>
                <a:latin typeface="Times New Roman" panose="02020603050405020304" charset="0"/>
                <a:ea typeface="宋体" panose="02010600030101010101" pitchFamily="2" charset="-122"/>
                <a:cs typeface="Times New Roman" panose="02020603050405020304" charset="0"/>
              </a:rPr>
              <a:t>1.</a:t>
            </a:r>
            <a:r>
              <a:rPr lang="zh-CN" sz="1600" b="0">
                <a:solidFill>
                  <a:schemeClr val="bg1"/>
                </a:solidFill>
                <a:latin typeface="Times New Roman" panose="02020603050405020304" charset="0"/>
                <a:ea typeface="宋体" panose="02010600030101010101" pitchFamily="2" charset="-122"/>
              </a:rPr>
              <a:t>原创艺术家：专业或业余的艺术家</a:t>
            </a:r>
            <a:endParaRPr lang="en-US" sz="1600" b="0">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0">
                <a:solidFill>
                  <a:schemeClr val="bg1"/>
                </a:solidFill>
                <a:latin typeface="Times New Roman" panose="02020603050405020304" charset="0"/>
                <a:ea typeface="宋体" panose="02010600030101010101" pitchFamily="2" charset="-122"/>
                <a:cs typeface="Times New Roman" panose="02020603050405020304" charset="0"/>
              </a:rPr>
              <a:t>2.</a:t>
            </a:r>
            <a:r>
              <a:rPr lang="zh-CN" sz="1600" b="0">
                <a:solidFill>
                  <a:schemeClr val="bg1"/>
                </a:solidFill>
                <a:latin typeface="Times New Roman" panose="02020603050405020304" charset="0"/>
                <a:ea typeface="宋体" panose="02010600030101010101" pitchFamily="2" charset="-122"/>
              </a:rPr>
              <a:t>艺术收藏家：喜欢购买艺术品的收藏家</a:t>
            </a:r>
            <a:endParaRPr lang="en-US" sz="1600" b="0">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0">
                <a:solidFill>
                  <a:schemeClr val="bg1"/>
                </a:solidFill>
                <a:latin typeface="Times New Roman" panose="02020603050405020304" charset="0"/>
                <a:ea typeface="宋体" panose="02010600030101010101" pitchFamily="2" charset="-122"/>
                <a:cs typeface="Times New Roman" panose="02020603050405020304" charset="0"/>
              </a:rPr>
              <a:t>3.</a:t>
            </a:r>
            <a:r>
              <a:rPr lang="zh-CN" sz="1600" b="0">
                <a:solidFill>
                  <a:schemeClr val="bg1"/>
                </a:solidFill>
                <a:latin typeface="Times New Roman" panose="02020603050405020304" charset="0"/>
                <a:ea typeface="宋体" panose="02010600030101010101" pitchFamily="2" charset="-122"/>
              </a:rPr>
              <a:t>艺术爱好者：喜欢看和观赏艺术品的爱好者</a:t>
            </a:r>
            <a:endParaRPr lang="en-US" sz="1600" b="0">
              <a:solidFill>
                <a:schemeClr val="bg1"/>
              </a:solidFill>
              <a:latin typeface="Times New Roman" panose="02020603050405020304" charset="0"/>
              <a:ea typeface="宋体" panose="02010600030101010101" pitchFamily="2" charset="-122"/>
            </a:endParaRPr>
          </a:p>
          <a:p>
            <a:pPr indent="0"/>
            <a:r>
              <a:rPr lang="en-US" sz="1600" b="0">
                <a:solidFill>
                  <a:schemeClr val="bg1"/>
                </a:solidFill>
                <a:latin typeface="Times New Roman" panose="02020603050405020304" charset="0"/>
                <a:ea typeface="宋体" panose="02010600030101010101" pitchFamily="2" charset="-122"/>
              </a:rPr>
              <a:t> </a:t>
            </a:r>
            <a:endParaRPr lang="en-US" sz="1600" b="1">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2</a:t>
            </a:r>
            <a:r>
              <a:rPr lang="zh-CN" sz="1600" b="1">
                <a:solidFill>
                  <a:schemeClr val="bg1"/>
                </a:solidFill>
                <a:latin typeface="Times New Roman" panose="02020603050405020304" charset="0"/>
                <a:ea typeface="宋体" panose="02010600030101010101" pitchFamily="2" charset="-122"/>
              </a:rPr>
              <a:t>、确定了用户类型之后，小组成员各自寻找自己负责的用户类型进行访谈，获取用户需求。</a:t>
            </a:r>
            <a:endParaRPr lang="zh-CN" sz="1600" b="0">
              <a:solidFill>
                <a:schemeClr val="bg1"/>
              </a:solidFill>
              <a:latin typeface="Times New Roman" panose="02020603050405020304" charset="0"/>
              <a:ea typeface="宋体" panose="02010600030101010101" pitchFamily="2" charset="-122"/>
            </a:endParaRPr>
          </a:p>
          <a:p>
            <a:pPr indent="0"/>
            <a:r>
              <a:rPr lang="zh-CN" sz="1600" b="0">
                <a:solidFill>
                  <a:schemeClr val="bg1"/>
                </a:solidFill>
                <a:latin typeface="Times New Roman" panose="02020603050405020304" charset="0"/>
                <a:ea typeface="宋体" panose="02010600030101010101" pitchFamily="2" charset="-122"/>
              </a:rPr>
              <a:t>其中，由王华怿和罗一焱同学负责访谈艺术收藏家；由李欣飏同学负责访谈艺术爱好者；由汪诗怡和梅肖玥同学负责访谈原创艺术家。</a:t>
            </a:r>
            <a:endParaRPr lang="zh-CN" altLang="en-US" sz="1600" b="0">
              <a:solidFill>
                <a:schemeClr val="bg1"/>
              </a:solidFill>
              <a:latin typeface="Times New Roman" panose="02020603050405020304" charset="0"/>
              <a:ea typeface="宋体" panose="02010600030101010101" pitchFamily="2" charset="-122"/>
            </a:endParaRPr>
          </a:p>
        </p:txBody>
      </p:sp>
      <p:pic>
        <p:nvPicPr>
          <p:cNvPr id="5" name="图片 10"/>
          <p:cNvPicPr>
            <a:picLocks noChangeAspect="1"/>
          </p:cNvPicPr>
          <p:nvPr/>
        </p:nvPicPr>
        <p:blipFill>
          <a:blip r:embed="rId7"/>
          <a:stretch>
            <a:fillRect/>
          </a:stretch>
        </p:blipFill>
        <p:spPr>
          <a:xfrm>
            <a:off x="1022350" y="4846320"/>
            <a:ext cx="6600825" cy="12255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ppt_x"/>
                                          </p:val>
                                        </p:tav>
                                        <p:tav tm="100000">
                                          <p:val>
                                            <p:strVal val="#ppt_x"/>
                                          </p:val>
                                        </p:tav>
                                      </p:tavLst>
                                    </p:anim>
                                    <p:anim calcmode="lin" valueType="num">
                                      <p:cBhvr additive="base">
                                        <p:cTn id="12" dur="10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4" cstate="screen"/>
          <a:stretch>
            <a:fillRect/>
          </a:stretch>
        </p:blipFill>
        <p:spPr>
          <a:xfrm>
            <a:off x="0" y="0"/>
            <a:ext cx="12192000" cy="6858000"/>
          </a:xfrm>
          <a:prstGeom prst="rect">
            <a:avLst/>
          </a:prstGeom>
        </p:spPr>
      </p:pic>
      <p:pic>
        <p:nvPicPr>
          <p:cNvPr id="53" name="图片 52"/>
          <p:cNvPicPr>
            <a:picLocks noChangeAspect="1"/>
          </p:cNvPicPr>
          <p:nvPr/>
        </p:nvPicPr>
        <p:blipFill>
          <a:blip r:embed="rId5" cstate="screen"/>
          <a:stretch>
            <a:fillRect/>
          </a:stretch>
        </p:blipFill>
        <p:spPr>
          <a:xfrm>
            <a:off x="0" y="0"/>
            <a:ext cx="12192000" cy="5996380"/>
          </a:xfrm>
          <a:prstGeom prst="rect">
            <a:avLst/>
          </a:prstGeom>
        </p:spPr>
      </p:pic>
      <p:sp>
        <p:nvSpPr>
          <p:cNvPr id="54" name="矩形 53"/>
          <p:cNvSpPr/>
          <p:nvPr/>
        </p:nvSpPr>
        <p:spPr>
          <a:xfrm>
            <a:off x="842043" y="661783"/>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4644188" y="477737"/>
            <a:ext cx="2903622" cy="582015"/>
            <a:chOff x="1459832" y="2326104"/>
            <a:chExt cx="4283242" cy="513348"/>
          </a:xfrm>
        </p:grpSpPr>
        <p:pic>
          <p:nvPicPr>
            <p:cNvPr id="56" name="图片 55"/>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57" name="文本框 56"/>
            <p:cNvSpPr txBox="1"/>
            <p:nvPr/>
          </p:nvSpPr>
          <p:spPr>
            <a:xfrm>
              <a:off x="1722129" y="2379179"/>
              <a:ext cx="3758651" cy="406059"/>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2.</a:t>
              </a:r>
              <a:r>
                <a:rPr lang="zh-CN" altLang="en-US" sz="2400" dirty="0">
                  <a:solidFill>
                    <a:srgbClr val="354964"/>
                  </a:solidFill>
                  <a:latin typeface="文悦古体仿宋 (非商业用途)" pitchFamily="50" charset="-122"/>
                  <a:ea typeface="文悦古体仿宋 (非商业用途)" pitchFamily="50" charset="-122"/>
                </a:rPr>
                <a:t>访谈</a:t>
              </a:r>
            </a:p>
          </p:txBody>
        </p:sp>
      </p:grpSp>
      <p:grpSp>
        <p:nvGrpSpPr>
          <p:cNvPr id="59" name="Group 5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61" name="Straight Connector 6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3" name="文本框 2"/>
          <p:cNvSpPr txBox="1"/>
          <p:nvPr/>
        </p:nvSpPr>
        <p:spPr>
          <a:xfrm>
            <a:off x="853440" y="1325563"/>
            <a:ext cx="5080000" cy="1076325"/>
          </a:xfrm>
          <a:prstGeom prst="rect">
            <a:avLst/>
          </a:prstGeom>
          <a:noFill/>
          <a:ln w="9525">
            <a:noFill/>
          </a:ln>
        </p:spPr>
        <p:txBody>
          <a:bodyPr>
            <a:spAutoFit/>
          </a:bodyPr>
          <a:lstStyle/>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3</a:t>
            </a:r>
            <a:r>
              <a:rPr lang="zh-CN" sz="1600" b="1">
                <a:solidFill>
                  <a:schemeClr val="bg1"/>
                </a:solidFill>
                <a:latin typeface="Times New Roman" panose="02020603050405020304" charset="0"/>
                <a:ea typeface="宋体" panose="02010600030101010101" pitchFamily="2" charset="-122"/>
              </a:rPr>
              <a:t>、在五个人都完成访谈后，我们线上开了个会，交流我们的访谈经验，同时整理出对设计的改进与新的需求变化。</a:t>
            </a:r>
          </a:p>
          <a:p>
            <a:pPr indent="0"/>
            <a:r>
              <a:rPr lang="zh-CN" altLang="en-US" sz="1600" b="1">
                <a:solidFill>
                  <a:schemeClr val="bg1"/>
                </a:solidFill>
                <a:latin typeface="Times New Roman" panose="02020603050405020304" charset="0"/>
                <a:ea typeface="宋体" panose="02010600030101010101" pitchFamily="2" charset="-122"/>
              </a:rPr>
              <a:t>访谈阶段需求变化整理</a:t>
            </a:r>
          </a:p>
        </p:txBody>
      </p:sp>
      <p:graphicFrame>
        <p:nvGraphicFramePr>
          <p:cNvPr id="4" name="表格 3"/>
          <p:cNvGraphicFramePr/>
          <p:nvPr>
            <p:custDataLst>
              <p:tags r:id="rId1"/>
            </p:custDataLst>
          </p:nvPr>
        </p:nvGraphicFramePr>
        <p:xfrm>
          <a:off x="1012190" y="2402205"/>
          <a:ext cx="10350500" cy="4104005"/>
        </p:xfrm>
        <a:graphic>
          <a:graphicData uri="http://schemas.openxmlformats.org/drawingml/2006/table">
            <a:tbl>
              <a:tblPr firstRow="1" bandRow="1">
                <a:tableStyleId>{68D230F3-CF80-4859-8CE7-A43EE81993B5}</a:tableStyleId>
              </a:tblPr>
              <a:tblGrid>
                <a:gridCol w="961390">
                  <a:extLst>
                    <a:ext uri="{9D8B030D-6E8A-4147-A177-3AD203B41FA5}">
                      <a16:colId xmlns:a16="http://schemas.microsoft.com/office/drawing/2014/main" val="20000"/>
                    </a:ext>
                  </a:extLst>
                </a:gridCol>
                <a:gridCol w="1456690">
                  <a:extLst>
                    <a:ext uri="{9D8B030D-6E8A-4147-A177-3AD203B41FA5}">
                      <a16:colId xmlns:a16="http://schemas.microsoft.com/office/drawing/2014/main" val="20001"/>
                    </a:ext>
                  </a:extLst>
                </a:gridCol>
                <a:gridCol w="3263265">
                  <a:extLst>
                    <a:ext uri="{9D8B030D-6E8A-4147-A177-3AD203B41FA5}">
                      <a16:colId xmlns:a16="http://schemas.microsoft.com/office/drawing/2014/main" val="20002"/>
                    </a:ext>
                  </a:extLst>
                </a:gridCol>
                <a:gridCol w="4669155">
                  <a:extLst>
                    <a:ext uri="{9D8B030D-6E8A-4147-A177-3AD203B41FA5}">
                      <a16:colId xmlns:a16="http://schemas.microsoft.com/office/drawing/2014/main" val="20003"/>
                    </a:ext>
                  </a:extLst>
                </a:gridCol>
              </a:tblGrid>
              <a:tr h="213360">
                <a:tc>
                  <a:txBody>
                    <a:bodyPr/>
                    <a:lstStyle/>
                    <a:p>
                      <a:pPr indent="0" algn="ctr">
                        <a:buNone/>
                      </a:pPr>
                      <a:r>
                        <a:rPr lang="en-US" sz="1400">
                          <a:solidFill>
                            <a:schemeClr val="bg1"/>
                          </a:solidFill>
                        </a:rPr>
                        <a:t>序号</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需求名称</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原先假定的需求</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现在实际的需求</a:t>
                      </a:r>
                      <a:endParaRPr lang="en-US" altLang="en-US" sz="1400">
                        <a:solidFill>
                          <a:schemeClr val="bg1"/>
                        </a:solidFill>
                      </a:endParaRPr>
                    </a:p>
                  </a:txBody>
                  <a:tcPr marL="68580" marR="68580" marT="0" marB="0"/>
                </a:tc>
                <a:extLst>
                  <a:ext uri="{0D108BD9-81ED-4DB2-BD59-A6C34878D82A}">
                    <a16:rowId xmlns:a16="http://schemas.microsoft.com/office/drawing/2014/main" val="10000"/>
                  </a:ext>
                </a:extLst>
              </a:tr>
              <a:tr h="853440">
                <a:tc>
                  <a:txBody>
                    <a:bodyPr/>
                    <a:lstStyle/>
                    <a:p>
                      <a:pPr indent="0" algn="ctr">
                        <a:buNone/>
                      </a:pPr>
                      <a:r>
                        <a:rPr lang="en-US" sz="1400">
                          <a:solidFill>
                            <a:schemeClr val="bg1"/>
                          </a:solidFill>
                        </a:rPr>
                        <a:t>1</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用户设置</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有一般APP都有的注册登录的功能，同时要有实名认证的功能。</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有一般APP都有的注册登录的功能，同时要有实名认证的功能。用户可以对一些不和用户账号绑定的设置进行改动，例如：字体大小。对于作品是否用户原创也要设计相应的机制。</a:t>
                      </a:r>
                      <a:endParaRPr lang="en-US" altLang="en-US" sz="1400">
                        <a:solidFill>
                          <a:schemeClr val="bg1"/>
                        </a:solidFill>
                      </a:endParaRPr>
                    </a:p>
                  </a:txBody>
                  <a:tcPr marL="68580" marR="68580" marT="0" marB="0"/>
                </a:tc>
                <a:extLst>
                  <a:ext uri="{0D108BD9-81ED-4DB2-BD59-A6C34878D82A}">
                    <a16:rowId xmlns:a16="http://schemas.microsoft.com/office/drawing/2014/main" val="10001"/>
                  </a:ext>
                </a:extLst>
              </a:tr>
              <a:tr h="640080">
                <a:tc>
                  <a:txBody>
                    <a:bodyPr/>
                    <a:lstStyle/>
                    <a:p>
                      <a:pPr indent="0" algn="ctr">
                        <a:buNone/>
                      </a:pPr>
                      <a:r>
                        <a:rPr lang="en-US" sz="1400">
                          <a:solidFill>
                            <a:schemeClr val="bg1"/>
                          </a:solidFill>
                        </a:rPr>
                        <a:t>2</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社区</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能够发布分享动态并能够进行点赞评论收藏</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能够发布分享动态并能够进行点赞评论收藏某些孤傲喜欢独处不愿意使用社区功能的模块，可以自行关闭社区模块，参考微信自行关闭朋友圈</a:t>
                      </a:r>
                      <a:endParaRPr lang="en-US" altLang="en-US" sz="1400">
                        <a:solidFill>
                          <a:schemeClr val="bg1"/>
                        </a:solidFill>
                      </a:endParaRPr>
                    </a:p>
                  </a:txBody>
                  <a:tcPr marL="68580" marR="68580" marT="0" marB="0"/>
                </a:tc>
                <a:extLst>
                  <a:ext uri="{0D108BD9-81ED-4DB2-BD59-A6C34878D82A}">
                    <a16:rowId xmlns:a16="http://schemas.microsoft.com/office/drawing/2014/main" val="10002"/>
                  </a:ext>
                </a:extLst>
              </a:tr>
              <a:tr h="690245">
                <a:tc>
                  <a:txBody>
                    <a:bodyPr/>
                    <a:lstStyle/>
                    <a:p>
                      <a:pPr indent="0" algn="ctr">
                        <a:buNone/>
                      </a:pPr>
                      <a:r>
                        <a:rPr lang="en-US" sz="1400">
                          <a:solidFill>
                            <a:schemeClr val="bg1"/>
                          </a:solidFill>
                        </a:rPr>
                        <a:t>3</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购物</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能够直接购买，添加购物车，提交订单，查看物流信息，查看历史订单，售后咨询</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能够直接购买，添加购物车，提交订单，查看物流信息，查看历史订单，售后咨询</a:t>
                      </a:r>
                      <a:endParaRPr lang="en-US" altLang="en-US" sz="1400">
                        <a:solidFill>
                          <a:schemeClr val="bg1"/>
                        </a:solidFill>
                      </a:endParaRPr>
                    </a:p>
                  </a:txBody>
                  <a:tcPr marL="68580" marR="68580" marT="0" marB="0"/>
                </a:tc>
                <a:extLst>
                  <a:ext uri="{0D108BD9-81ED-4DB2-BD59-A6C34878D82A}">
                    <a16:rowId xmlns:a16="http://schemas.microsoft.com/office/drawing/2014/main" val="10003"/>
                  </a:ext>
                </a:extLst>
              </a:tr>
              <a:tr h="426720">
                <a:tc>
                  <a:txBody>
                    <a:bodyPr/>
                    <a:lstStyle/>
                    <a:p>
                      <a:pPr indent="0" algn="ctr">
                        <a:buNone/>
                      </a:pPr>
                      <a:r>
                        <a:rPr lang="en-US" sz="1400">
                          <a:solidFill>
                            <a:schemeClr val="bg1"/>
                          </a:solidFill>
                        </a:rPr>
                        <a:t>4</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展示</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AR展示，图片展示，文字展示，视频展示</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AR展示，图片展示，文字展示（删除了视频展示，用户反映认为视频展示浪费时间）</a:t>
                      </a:r>
                      <a:endParaRPr lang="en-US" altLang="en-US" sz="1400">
                        <a:solidFill>
                          <a:schemeClr val="bg1"/>
                        </a:solidFill>
                      </a:endParaRPr>
                    </a:p>
                  </a:txBody>
                  <a:tcPr marL="68580" marR="68580" marT="0" marB="0"/>
                </a:tc>
                <a:extLst>
                  <a:ext uri="{0D108BD9-81ED-4DB2-BD59-A6C34878D82A}">
                    <a16:rowId xmlns:a16="http://schemas.microsoft.com/office/drawing/2014/main" val="10004"/>
                  </a:ext>
                </a:extLst>
              </a:tr>
              <a:tr h="213360">
                <a:tc>
                  <a:txBody>
                    <a:bodyPr/>
                    <a:lstStyle/>
                    <a:p>
                      <a:pPr indent="0" algn="ctr">
                        <a:buNone/>
                      </a:pPr>
                      <a:r>
                        <a:rPr lang="en-US" sz="1400">
                          <a:solidFill>
                            <a:schemeClr val="bg1"/>
                          </a:solidFill>
                        </a:rPr>
                        <a:t>5</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设置</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无</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符合常见app的通常设置规律</a:t>
                      </a:r>
                      <a:endParaRPr lang="en-US" altLang="en-US" sz="1400">
                        <a:solidFill>
                          <a:schemeClr val="bg1"/>
                        </a:solidFill>
                      </a:endParaRPr>
                    </a:p>
                  </a:txBody>
                  <a:tcPr marL="68580" marR="68580" marT="0" marB="0"/>
                </a:tc>
                <a:extLst>
                  <a:ext uri="{0D108BD9-81ED-4DB2-BD59-A6C34878D82A}">
                    <a16:rowId xmlns:a16="http://schemas.microsoft.com/office/drawing/2014/main" val="10005"/>
                  </a:ext>
                </a:extLst>
              </a:tr>
              <a:tr h="213360">
                <a:tc>
                  <a:txBody>
                    <a:bodyPr/>
                    <a:lstStyle/>
                    <a:p>
                      <a:pPr indent="0" algn="ctr">
                        <a:buNone/>
                      </a:pPr>
                      <a:r>
                        <a:rPr lang="en-US" sz="1400">
                          <a:solidFill>
                            <a:schemeClr val="bg1"/>
                          </a:solidFill>
                        </a:rPr>
                        <a:t>6</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UI</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无</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简洁明快</a:t>
                      </a:r>
                      <a:endParaRPr lang="en-US" altLang="en-US" sz="1400">
                        <a:solidFill>
                          <a:schemeClr val="bg1"/>
                        </a:solidFill>
                      </a:endParaRPr>
                    </a:p>
                  </a:txBody>
                  <a:tcPr marL="68580" marR="68580" marT="0" marB="0"/>
                </a:tc>
                <a:extLst>
                  <a:ext uri="{0D108BD9-81ED-4DB2-BD59-A6C34878D82A}">
                    <a16:rowId xmlns:a16="http://schemas.microsoft.com/office/drawing/2014/main" val="10006"/>
                  </a:ext>
                </a:extLst>
              </a:tr>
              <a:tr h="853440">
                <a:tc>
                  <a:txBody>
                    <a:bodyPr/>
                    <a:lstStyle/>
                    <a:p>
                      <a:pPr indent="0" algn="ctr">
                        <a:buNone/>
                      </a:pPr>
                      <a:r>
                        <a:rPr lang="en-US" sz="1400">
                          <a:solidFill>
                            <a:schemeClr val="bg1"/>
                          </a:solidFill>
                        </a:rPr>
                        <a:t>7</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性能</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满足100次/s的并发请求；满足7*22h的不宕机的要求；满足在Android和iOS上允许运行；</a:t>
                      </a:r>
                      <a:endParaRPr lang="en-US" altLang="en-US" sz="1400">
                        <a:solidFill>
                          <a:schemeClr val="bg1"/>
                        </a:solidFill>
                      </a:endParaRPr>
                    </a:p>
                  </a:txBody>
                  <a:tcPr marL="68580" marR="68580" marT="0" marB="0"/>
                </a:tc>
                <a:tc>
                  <a:txBody>
                    <a:bodyPr/>
                    <a:lstStyle/>
                    <a:p>
                      <a:pPr indent="0" algn="ctr">
                        <a:buNone/>
                      </a:pPr>
                      <a:r>
                        <a:rPr lang="en-US" sz="1400">
                          <a:solidFill>
                            <a:schemeClr val="bg1"/>
                          </a:solidFill>
                        </a:rPr>
                        <a:t>满足100次/s的并发请求；满足7*22h的不宕机的要求；满足在Android和iOS上允许运行；每个链接和跳转的反映速度在3s内；遇到网络情况不好的时候，要能保证操作恢复或数据不出错。</a:t>
                      </a:r>
                      <a:endParaRPr lang="en-US" altLang="en-US" sz="1400">
                        <a:solidFill>
                          <a:schemeClr val="bg1"/>
                        </a:solidFill>
                      </a:endParaRPr>
                    </a:p>
                  </a:txBody>
                  <a:tcPr marL="68580" marR="68580" marT="0" marB="0"/>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4" name="图片 73"/>
          <p:cNvPicPr>
            <a:picLocks noChangeAspect="1"/>
          </p:cNvPicPr>
          <p:nvPr/>
        </p:nvPicPr>
        <p:blipFill>
          <a:blip r:embed="rId3" cstate="screen"/>
          <a:stretch>
            <a:fillRect/>
          </a:stretch>
        </p:blipFill>
        <p:spPr>
          <a:xfrm>
            <a:off x="0" y="0"/>
            <a:ext cx="12192000" cy="6858000"/>
          </a:xfrm>
          <a:prstGeom prst="rect">
            <a:avLst/>
          </a:prstGeom>
        </p:spPr>
      </p:pic>
      <p:pic>
        <p:nvPicPr>
          <p:cNvPr id="75" name="图片 74"/>
          <p:cNvPicPr>
            <a:picLocks noChangeAspect="1"/>
          </p:cNvPicPr>
          <p:nvPr/>
        </p:nvPicPr>
        <p:blipFill>
          <a:blip r:embed="rId4" cstate="screen"/>
          <a:stretch>
            <a:fillRect/>
          </a:stretch>
        </p:blipFill>
        <p:spPr>
          <a:xfrm>
            <a:off x="0" y="0"/>
            <a:ext cx="12192000" cy="5996380"/>
          </a:xfrm>
          <a:prstGeom prst="rect">
            <a:avLst/>
          </a:prstGeom>
        </p:spPr>
      </p:pic>
      <p:sp>
        <p:nvSpPr>
          <p:cNvPr id="76" name="矩形 75"/>
          <p:cNvSpPr/>
          <p:nvPr/>
        </p:nvSpPr>
        <p:spPr>
          <a:xfrm>
            <a:off x="271780" y="719455"/>
            <a:ext cx="11246485" cy="5419090"/>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4644188" y="477737"/>
            <a:ext cx="2903622" cy="582015"/>
            <a:chOff x="1459832" y="2326104"/>
            <a:chExt cx="4283242" cy="513348"/>
          </a:xfrm>
        </p:grpSpPr>
        <p:pic>
          <p:nvPicPr>
            <p:cNvPr id="78" name="图片 7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9" name="文本框 78"/>
            <p:cNvSpPr txBox="1"/>
            <p:nvPr/>
          </p:nvSpPr>
          <p:spPr>
            <a:xfrm>
              <a:off x="1722129" y="2379179"/>
              <a:ext cx="3758651" cy="406059"/>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3.移情分析</a:t>
              </a:r>
            </a:p>
          </p:txBody>
        </p:sp>
      </p:grpSp>
      <p:grpSp>
        <p:nvGrpSpPr>
          <p:cNvPr id="3" name="Group 2"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228300" y="1980653"/>
            <a:ext cx="4004541" cy="3526194"/>
            <a:chOff x="868749" y="2121254"/>
            <a:chExt cx="4004541" cy="3526194"/>
          </a:xfrm>
        </p:grpSpPr>
        <p:grpSp>
          <p:nvGrpSpPr>
            <p:cNvPr id="31" name="Group 30"/>
            <p:cNvGrpSpPr/>
            <p:nvPr/>
          </p:nvGrpSpPr>
          <p:grpSpPr>
            <a:xfrm>
              <a:off x="868749" y="2121254"/>
              <a:ext cx="3526196" cy="3526194"/>
              <a:chOff x="953359" y="1875323"/>
              <a:chExt cx="4018053" cy="4018052"/>
            </a:xfrm>
          </p:grpSpPr>
          <p:sp>
            <p:nvSpPr>
              <p:cNvPr id="54" name="Donut 3"/>
              <p:cNvSpPr/>
              <p:nvPr/>
            </p:nvSpPr>
            <p:spPr>
              <a:xfrm rot="20952353">
                <a:off x="953359" y="1875323"/>
                <a:ext cx="4018053" cy="4018052"/>
              </a:xfrm>
              <a:prstGeom prst="donut">
                <a:avLst>
                  <a:gd name="adj" fmla="val 11250"/>
                </a:avLst>
              </a:prstGeom>
              <a:solidFill>
                <a:srgbClr val="D6B78F"/>
              </a:solidFill>
              <a:ln>
                <a:noFill/>
              </a:ln>
              <a:effectLst/>
              <a:scene3d>
                <a:camera prst="perspectiveContrastingRightFacing" fov="6300000">
                  <a:rot lat="1200000" lon="19200000" rev="1800000"/>
                </a:camera>
                <a:lightRig rig="soft" dir="t">
                  <a:rot lat="0" lon="0" rev="4200000"/>
                </a:lightRig>
              </a:scene3d>
              <a:sp3d extrusionH="8255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5" name="Donut 4"/>
              <p:cNvSpPr/>
              <p:nvPr/>
            </p:nvSpPr>
            <p:spPr>
              <a:xfrm rot="20952353">
                <a:off x="1438949" y="2298290"/>
                <a:ext cx="3137828" cy="3137828"/>
              </a:xfrm>
              <a:prstGeom prst="donut">
                <a:avLst>
                  <a:gd name="adj" fmla="val 11250"/>
                </a:avLst>
              </a:prstGeom>
              <a:solidFill>
                <a:schemeClr val="bg1"/>
              </a:solidFill>
              <a:ln>
                <a:noFill/>
              </a:ln>
              <a:effectLst>
                <a:outerShdw blurRad="50800" sx="102000" sy="102000" algn="ctr" rotWithShape="0">
                  <a:schemeClr val="tx1">
                    <a:alpha val="25000"/>
                  </a:schemeClr>
                </a:outerShdw>
              </a:effectLst>
              <a:scene3d>
                <a:camera prst="perspectiveContrastingRightFacing" fov="6300000">
                  <a:rot lat="1200000" lon="19200000" rev="1800000"/>
                </a:camera>
                <a:lightRig rig="soft" dir="t">
                  <a:rot lat="0" lon="0" rev="4200000"/>
                </a:lightRig>
              </a:scene3d>
              <a:sp3d extrusionH="635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6" name="Donut 5"/>
              <p:cNvSpPr/>
              <p:nvPr/>
            </p:nvSpPr>
            <p:spPr>
              <a:xfrm rot="20952353">
                <a:off x="1797242" y="2649075"/>
                <a:ext cx="2433647" cy="2433647"/>
              </a:xfrm>
              <a:prstGeom prst="donut">
                <a:avLst>
                  <a:gd name="adj" fmla="val 14851"/>
                </a:avLst>
              </a:prstGeom>
              <a:solidFill>
                <a:srgbClr val="D6B78F"/>
              </a:solidFill>
              <a:ln>
                <a:noFill/>
              </a:ln>
              <a:effectLst>
                <a:outerShdw blurRad="50800" sx="102000" sy="102000" algn="ctr" rotWithShape="0">
                  <a:schemeClr val="tx1">
                    <a:alpha val="25000"/>
                  </a:schemeClr>
                </a:outerShdw>
              </a:effectLst>
              <a:scene3d>
                <a:camera prst="perspectiveContrastingRightFacing" fov="6300000">
                  <a:rot lat="1200000" lon="19200000" rev="1800000"/>
                </a:camera>
                <a:lightRig rig="soft" dir="t">
                  <a:rot lat="0" lon="0" rev="4200000"/>
                </a:lightRig>
              </a:scene3d>
              <a:sp3d extrusionH="635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7" name="Donut 6"/>
              <p:cNvSpPr/>
              <p:nvPr/>
            </p:nvSpPr>
            <p:spPr>
              <a:xfrm rot="20952353">
                <a:off x="2170529" y="3003827"/>
                <a:ext cx="1718200" cy="1718200"/>
              </a:xfrm>
              <a:prstGeom prst="donut">
                <a:avLst>
                  <a:gd name="adj" fmla="val 18467"/>
                </a:avLst>
              </a:prstGeom>
              <a:solidFill>
                <a:schemeClr val="bg1"/>
              </a:solidFill>
              <a:ln>
                <a:noFill/>
              </a:ln>
              <a:effectLst>
                <a:outerShdw blurRad="50800" sx="102000" sy="102000" algn="ctr" rotWithShape="0">
                  <a:schemeClr val="tx1">
                    <a:alpha val="25000"/>
                  </a:schemeClr>
                </a:outerShdw>
              </a:effectLst>
              <a:scene3d>
                <a:camera prst="perspectiveContrastingRightFacing" fov="6300000">
                  <a:rot lat="1200000" lon="19200000" rev="1800000"/>
                </a:camera>
                <a:lightRig rig="soft" dir="t">
                  <a:rot lat="0" lon="0" rev="4200000"/>
                </a:lightRig>
              </a:scene3d>
              <a:sp3d extrusionH="254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Oval 57"/>
              <p:cNvSpPr/>
              <p:nvPr/>
            </p:nvSpPr>
            <p:spPr>
              <a:xfrm rot="20952353">
                <a:off x="2483252" y="3323499"/>
                <a:ext cx="1095705" cy="1094316"/>
              </a:xfrm>
              <a:prstGeom prst="ellipse">
                <a:avLst/>
              </a:prstGeom>
              <a:solidFill>
                <a:srgbClr val="D6B78F"/>
              </a:solidFill>
              <a:ln>
                <a:noFill/>
              </a:ln>
              <a:effectLst>
                <a:outerShdw blurRad="50800" sx="102000" sy="102000" algn="ctr" rotWithShape="0">
                  <a:schemeClr val="tx1">
                    <a:alpha val="25000"/>
                  </a:schemeClr>
                </a:outerShdw>
              </a:effectLst>
              <a:scene3d>
                <a:camera prst="perspectiveContrastingRightFacing" fov="6300000">
                  <a:rot lat="1200000" lon="19200000" rev="1800000"/>
                </a:camera>
                <a:lightRig rig="soft" dir="t">
                  <a:rot lat="0" lon="0" rev="4200000"/>
                </a:lightRig>
              </a:scene3d>
              <a:sp3d extrusionH="25400" prstMaterial="plastic">
                <a:bevelT w="2921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2" name="Group 31"/>
            <p:cNvGrpSpPr/>
            <p:nvPr/>
          </p:nvGrpSpPr>
          <p:grpSpPr>
            <a:xfrm rot="867756">
              <a:off x="2722930" y="3404348"/>
              <a:ext cx="2150360" cy="717450"/>
              <a:chOff x="3295287" y="1955652"/>
              <a:chExt cx="5493267" cy="1832786"/>
            </a:xfrm>
          </p:grpSpPr>
          <p:sp>
            <p:nvSpPr>
              <p:cNvPr id="33" name="Freeform 228"/>
              <p:cNvSpPr/>
              <p:nvPr/>
            </p:nvSpPr>
            <p:spPr bwMode="auto">
              <a:xfrm rot="20750855">
                <a:off x="5029448" y="2902838"/>
                <a:ext cx="2599872" cy="317931"/>
              </a:xfrm>
              <a:custGeom>
                <a:avLst/>
                <a:gdLst>
                  <a:gd name="T0" fmla="*/ 0 w 2718"/>
                  <a:gd name="T1" fmla="*/ 0 h 276"/>
                  <a:gd name="T2" fmla="*/ 2 w 2718"/>
                  <a:gd name="T3" fmla="*/ 276 h 276"/>
                  <a:gd name="T4" fmla="*/ 2718 w 2718"/>
                  <a:gd name="T5" fmla="*/ 169 h 276"/>
                  <a:gd name="T6" fmla="*/ 2716 w 2718"/>
                  <a:gd name="T7" fmla="*/ 60 h 276"/>
                  <a:gd name="T8" fmla="*/ 0 w 2718"/>
                  <a:gd name="T9" fmla="*/ 0 h 276"/>
                </a:gdLst>
                <a:ahLst/>
                <a:cxnLst>
                  <a:cxn ang="0">
                    <a:pos x="T0" y="T1"/>
                  </a:cxn>
                  <a:cxn ang="0">
                    <a:pos x="T2" y="T3"/>
                  </a:cxn>
                  <a:cxn ang="0">
                    <a:pos x="T4" y="T5"/>
                  </a:cxn>
                  <a:cxn ang="0">
                    <a:pos x="T6" y="T7"/>
                  </a:cxn>
                  <a:cxn ang="0">
                    <a:pos x="T8" y="T9"/>
                  </a:cxn>
                </a:cxnLst>
                <a:rect l="0" t="0" r="r" b="b"/>
                <a:pathLst>
                  <a:path w="2718" h="276">
                    <a:moveTo>
                      <a:pt x="0" y="0"/>
                    </a:moveTo>
                    <a:lnTo>
                      <a:pt x="2" y="276"/>
                    </a:lnTo>
                    <a:lnTo>
                      <a:pt x="2718" y="169"/>
                    </a:lnTo>
                    <a:lnTo>
                      <a:pt x="2716" y="60"/>
                    </a:lnTo>
                    <a:lnTo>
                      <a:pt x="0" y="0"/>
                    </a:lnTo>
                    <a:close/>
                  </a:path>
                </a:pathLst>
              </a:custGeom>
              <a:gradFill>
                <a:gsLst>
                  <a:gs pos="0">
                    <a:schemeClr val="tx1">
                      <a:lumMod val="65000"/>
                      <a:lumOff val="35000"/>
                    </a:schemeClr>
                  </a:gs>
                  <a:gs pos="54000">
                    <a:schemeClr val="tx1">
                      <a:lumMod val="85000"/>
                      <a:lumOff val="15000"/>
                    </a:schemeClr>
                  </a:gs>
                  <a:gs pos="100000">
                    <a:schemeClr val="tx1">
                      <a:lumMod val="65000"/>
                      <a:lumOff val="35000"/>
                    </a:schemeClr>
                  </a:gs>
                </a:gsLst>
                <a:lin ang="5400000" scaled="1"/>
              </a:gradFill>
              <a:ln>
                <a:noFill/>
              </a:ln>
            </p:spPr>
            <p:txBody>
              <a:bodyPr vert="horz" wrap="square" lIns="91440" tIns="45720" rIns="91440" bIns="45720" numCol="1" anchor="t" anchorCtr="0" compatLnSpc="1"/>
              <a:lstStyle/>
              <a:p>
                <a:endParaRPr lang="en-IN" dirty="0"/>
              </a:p>
            </p:txBody>
          </p:sp>
          <p:grpSp>
            <p:nvGrpSpPr>
              <p:cNvPr id="34" name="Group 33"/>
              <p:cNvGrpSpPr/>
              <p:nvPr/>
            </p:nvGrpSpPr>
            <p:grpSpPr>
              <a:xfrm rot="20750855">
                <a:off x="7142454" y="1955652"/>
                <a:ext cx="1646100" cy="1298552"/>
                <a:chOff x="9650944" y="3466595"/>
                <a:chExt cx="1646100" cy="1298552"/>
              </a:xfrm>
            </p:grpSpPr>
            <p:sp>
              <p:nvSpPr>
                <p:cNvPr id="39" name="Freeform 233"/>
                <p:cNvSpPr/>
                <p:nvPr/>
              </p:nvSpPr>
              <p:spPr bwMode="auto">
                <a:xfrm>
                  <a:off x="9664767" y="4200704"/>
                  <a:ext cx="1632277" cy="564443"/>
                </a:xfrm>
                <a:custGeom>
                  <a:avLst/>
                  <a:gdLst>
                    <a:gd name="T0" fmla="*/ 76 w 599"/>
                    <a:gd name="T1" fmla="*/ 0 h 206"/>
                    <a:gd name="T2" fmla="*/ 0 w 599"/>
                    <a:gd name="T3" fmla="*/ 0 h 206"/>
                    <a:gd name="T4" fmla="*/ 328 w 599"/>
                    <a:gd name="T5" fmla="*/ 206 h 206"/>
                    <a:gd name="T6" fmla="*/ 329 w 599"/>
                    <a:gd name="T7" fmla="*/ 206 h 206"/>
                    <a:gd name="T8" fmla="*/ 599 w 599"/>
                    <a:gd name="T9" fmla="*/ 123 h 206"/>
                    <a:gd name="T10" fmla="*/ 599 w 599"/>
                    <a:gd name="T11" fmla="*/ 123 h 206"/>
                    <a:gd name="T12" fmla="*/ 557 w 599"/>
                    <a:gd name="T13" fmla="*/ 49 h 206"/>
                    <a:gd name="T14" fmla="*/ 323 w 599"/>
                    <a:gd name="T15" fmla="*/ 72 h 206"/>
                    <a:gd name="T16" fmla="*/ 322 w 599"/>
                    <a:gd name="T17" fmla="*/ 72 h 206"/>
                    <a:gd name="T18" fmla="*/ 76 w 599"/>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9" h="206">
                      <a:moveTo>
                        <a:pt x="76" y="0"/>
                      </a:moveTo>
                      <a:cubicBezTo>
                        <a:pt x="0" y="0"/>
                        <a:pt x="0" y="0"/>
                        <a:pt x="0" y="0"/>
                      </a:cubicBezTo>
                      <a:cubicBezTo>
                        <a:pt x="0" y="0"/>
                        <a:pt x="243" y="206"/>
                        <a:pt x="328" y="206"/>
                      </a:cubicBezTo>
                      <a:cubicBezTo>
                        <a:pt x="328" y="206"/>
                        <a:pt x="329" y="206"/>
                        <a:pt x="329" y="206"/>
                      </a:cubicBezTo>
                      <a:cubicBezTo>
                        <a:pt x="433" y="205"/>
                        <a:pt x="599" y="179"/>
                        <a:pt x="599" y="123"/>
                      </a:cubicBezTo>
                      <a:cubicBezTo>
                        <a:pt x="599" y="123"/>
                        <a:pt x="599" y="123"/>
                        <a:pt x="599" y="123"/>
                      </a:cubicBezTo>
                      <a:cubicBezTo>
                        <a:pt x="598" y="104"/>
                        <a:pt x="578" y="75"/>
                        <a:pt x="557" y="49"/>
                      </a:cubicBezTo>
                      <a:cubicBezTo>
                        <a:pt x="502" y="64"/>
                        <a:pt x="397" y="71"/>
                        <a:pt x="323" y="72"/>
                      </a:cubicBezTo>
                      <a:cubicBezTo>
                        <a:pt x="323" y="72"/>
                        <a:pt x="322" y="72"/>
                        <a:pt x="322" y="72"/>
                      </a:cubicBezTo>
                      <a:cubicBezTo>
                        <a:pt x="268" y="72"/>
                        <a:pt x="154" y="31"/>
                        <a:pt x="76" y="0"/>
                      </a:cubicBezTo>
                    </a:path>
                  </a:pathLst>
                </a:custGeom>
                <a:gradFill>
                  <a:gsLst>
                    <a:gs pos="0">
                      <a:schemeClr val="tx1">
                        <a:lumMod val="65000"/>
                        <a:lumOff val="35000"/>
                      </a:schemeClr>
                    </a:gs>
                    <a:gs pos="100000">
                      <a:schemeClr val="tx1">
                        <a:lumMod val="85000"/>
                        <a:lumOff val="15000"/>
                      </a:schemeClr>
                    </a:gs>
                  </a:gsLst>
                  <a:lin ang="5400000" scaled="1"/>
                </a:gradFill>
                <a:ln>
                  <a:noFill/>
                </a:ln>
              </p:spPr>
              <p:txBody>
                <a:bodyPr vert="horz" wrap="square" lIns="91440" tIns="45720" rIns="91440" bIns="45720" numCol="1" anchor="t" anchorCtr="0" compatLnSpc="1"/>
                <a:lstStyle/>
                <a:p>
                  <a:endParaRPr lang="en-IN" dirty="0"/>
                </a:p>
              </p:txBody>
            </p:sp>
            <p:sp>
              <p:nvSpPr>
                <p:cNvPr id="40" name="Freeform 227"/>
                <p:cNvSpPr/>
                <p:nvPr/>
              </p:nvSpPr>
              <p:spPr bwMode="auto">
                <a:xfrm>
                  <a:off x="10999848" y="3849678"/>
                  <a:ext cx="289133" cy="234993"/>
                </a:xfrm>
                <a:custGeom>
                  <a:avLst/>
                  <a:gdLst>
                    <a:gd name="T0" fmla="*/ 67 w 106"/>
                    <a:gd name="T1" fmla="*/ 0 h 86"/>
                    <a:gd name="T2" fmla="*/ 0 w 106"/>
                    <a:gd name="T3" fmla="*/ 81 h 86"/>
                    <a:gd name="T4" fmla="*/ 9 w 106"/>
                    <a:gd name="T5" fmla="*/ 86 h 86"/>
                    <a:gd name="T6" fmla="*/ 106 w 106"/>
                    <a:gd name="T7" fmla="*/ 19 h 86"/>
                    <a:gd name="T8" fmla="*/ 106 w 106"/>
                    <a:gd name="T9" fmla="*/ 19 h 86"/>
                    <a:gd name="T10" fmla="*/ 67 w 106"/>
                    <a:gd name="T11" fmla="*/ 0 h 86"/>
                  </a:gdLst>
                  <a:ahLst/>
                  <a:cxnLst>
                    <a:cxn ang="0">
                      <a:pos x="T0" y="T1"/>
                    </a:cxn>
                    <a:cxn ang="0">
                      <a:pos x="T2" y="T3"/>
                    </a:cxn>
                    <a:cxn ang="0">
                      <a:pos x="T4" y="T5"/>
                    </a:cxn>
                    <a:cxn ang="0">
                      <a:pos x="T6" y="T7"/>
                    </a:cxn>
                    <a:cxn ang="0">
                      <a:pos x="T8" y="T9"/>
                    </a:cxn>
                    <a:cxn ang="0">
                      <a:pos x="T10" y="T11"/>
                    </a:cxn>
                  </a:cxnLst>
                  <a:rect l="0" t="0" r="r" b="b"/>
                  <a:pathLst>
                    <a:path w="106" h="86">
                      <a:moveTo>
                        <a:pt x="67" y="0"/>
                      </a:moveTo>
                      <a:cubicBezTo>
                        <a:pt x="38" y="40"/>
                        <a:pt x="0" y="81"/>
                        <a:pt x="0" y="81"/>
                      </a:cubicBezTo>
                      <a:cubicBezTo>
                        <a:pt x="0" y="81"/>
                        <a:pt x="3" y="82"/>
                        <a:pt x="9" y="86"/>
                      </a:cubicBezTo>
                      <a:cubicBezTo>
                        <a:pt x="30" y="75"/>
                        <a:pt x="106" y="35"/>
                        <a:pt x="106" y="19"/>
                      </a:cubicBezTo>
                      <a:cubicBezTo>
                        <a:pt x="106" y="19"/>
                        <a:pt x="106" y="19"/>
                        <a:pt x="106" y="19"/>
                      </a:cubicBezTo>
                      <a:cubicBezTo>
                        <a:pt x="106" y="11"/>
                        <a:pt x="91" y="5"/>
                        <a:pt x="67" y="0"/>
                      </a:cubicBezTo>
                    </a:path>
                  </a:pathLst>
                </a:custGeom>
                <a:gradFill>
                  <a:gsLst>
                    <a:gs pos="0">
                      <a:schemeClr val="tx1">
                        <a:lumMod val="65000"/>
                        <a:lumOff val="35000"/>
                      </a:schemeClr>
                    </a:gs>
                    <a:gs pos="100000">
                      <a:schemeClr val="tx1">
                        <a:lumMod val="85000"/>
                        <a:lumOff val="15000"/>
                      </a:schemeClr>
                    </a:gs>
                  </a:gsLst>
                  <a:lin ang="5400000" scaled="1"/>
                </a:gradFill>
                <a:ln>
                  <a:noFill/>
                </a:ln>
              </p:spPr>
              <p:txBody>
                <a:bodyPr vert="horz" wrap="square" lIns="91440" tIns="45720" rIns="91440" bIns="45720" numCol="1" anchor="t" anchorCtr="0" compatLnSpc="1"/>
                <a:lstStyle/>
                <a:p>
                  <a:endParaRPr lang="en-IN" dirty="0"/>
                </a:p>
              </p:txBody>
            </p:sp>
            <p:sp>
              <p:nvSpPr>
                <p:cNvPr id="41" name="Freeform 231"/>
                <p:cNvSpPr/>
                <p:nvPr/>
              </p:nvSpPr>
              <p:spPr bwMode="auto">
                <a:xfrm>
                  <a:off x="9653824" y="3466595"/>
                  <a:ext cx="1624214" cy="610520"/>
                </a:xfrm>
                <a:custGeom>
                  <a:avLst/>
                  <a:gdLst>
                    <a:gd name="T0" fmla="*/ 333 w 596"/>
                    <a:gd name="T1" fmla="*/ 0 h 223"/>
                    <a:gd name="T2" fmla="*/ 324 w 596"/>
                    <a:gd name="T3" fmla="*/ 0 h 223"/>
                    <a:gd name="T4" fmla="*/ 2 w 596"/>
                    <a:gd name="T5" fmla="*/ 207 h 223"/>
                    <a:gd name="T6" fmla="*/ 0 w 596"/>
                    <a:gd name="T7" fmla="*/ 209 h 223"/>
                    <a:gd name="T8" fmla="*/ 49 w 596"/>
                    <a:gd name="T9" fmla="*/ 223 h 223"/>
                    <a:gd name="T10" fmla="*/ 495 w 596"/>
                    <a:gd name="T11" fmla="*/ 223 h 223"/>
                    <a:gd name="T12" fmla="*/ 495 w 596"/>
                    <a:gd name="T13" fmla="*/ 223 h 223"/>
                    <a:gd name="T14" fmla="*/ 596 w 596"/>
                    <a:gd name="T15" fmla="*/ 75 h 223"/>
                    <a:gd name="T16" fmla="*/ 596 w 596"/>
                    <a:gd name="T17" fmla="*/ 75 h 223"/>
                    <a:gd name="T18" fmla="*/ 333 w 596"/>
                    <a:gd name="T1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6" h="223">
                      <a:moveTo>
                        <a:pt x="333" y="0"/>
                      </a:moveTo>
                      <a:cubicBezTo>
                        <a:pt x="330" y="0"/>
                        <a:pt x="327" y="0"/>
                        <a:pt x="324" y="0"/>
                      </a:cubicBezTo>
                      <a:cubicBezTo>
                        <a:pt x="244" y="1"/>
                        <a:pt x="24" y="188"/>
                        <a:pt x="2" y="207"/>
                      </a:cubicBezTo>
                      <a:cubicBezTo>
                        <a:pt x="1" y="208"/>
                        <a:pt x="0" y="209"/>
                        <a:pt x="0" y="209"/>
                      </a:cubicBezTo>
                      <a:cubicBezTo>
                        <a:pt x="49" y="223"/>
                        <a:pt x="49" y="223"/>
                        <a:pt x="49" y="223"/>
                      </a:cubicBezTo>
                      <a:cubicBezTo>
                        <a:pt x="495" y="223"/>
                        <a:pt x="495" y="223"/>
                        <a:pt x="495" y="223"/>
                      </a:cubicBezTo>
                      <a:cubicBezTo>
                        <a:pt x="495" y="223"/>
                        <a:pt x="495" y="223"/>
                        <a:pt x="495" y="223"/>
                      </a:cubicBezTo>
                      <a:cubicBezTo>
                        <a:pt x="495" y="223"/>
                        <a:pt x="596" y="116"/>
                        <a:pt x="596" y="75"/>
                      </a:cubicBezTo>
                      <a:cubicBezTo>
                        <a:pt x="596" y="75"/>
                        <a:pt x="596" y="75"/>
                        <a:pt x="596" y="75"/>
                      </a:cubicBezTo>
                      <a:cubicBezTo>
                        <a:pt x="595" y="21"/>
                        <a:pt x="437" y="0"/>
                        <a:pt x="333" y="0"/>
                      </a:cubicBezTo>
                    </a:path>
                  </a:pathLst>
                </a:custGeom>
                <a:gradFill>
                  <a:gsLst>
                    <a:gs pos="0">
                      <a:schemeClr val="tx1">
                        <a:lumMod val="65000"/>
                        <a:lumOff val="35000"/>
                      </a:schemeClr>
                    </a:gs>
                    <a:gs pos="100000">
                      <a:schemeClr val="tx1">
                        <a:lumMod val="85000"/>
                        <a:lumOff val="15000"/>
                      </a:schemeClr>
                    </a:gs>
                  </a:gsLst>
                  <a:lin ang="5400000" scaled="1"/>
                </a:gradFill>
                <a:ln>
                  <a:noFill/>
                </a:ln>
              </p:spPr>
              <p:txBody>
                <a:bodyPr vert="horz" wrap="square" lIns="91440" tIns="45720" rIns="91440" bIns="45720" numCol="1" anchor="t" anchorCtr="0" compatLnSpc="1"/>
                <a:lstStyle/>
                <a:p>
                  <a:endParaRPr lang="en-IN" dirty="0"/>
                </a:p>
              </p:txBody>
            </p:sp>
            <p:sp>
              <p:nvSpPr>
                <p:cNvPr id="42" name="Freeform 234"/>
                <p:cNvSpPr/>
                <p:nvPr/>
              </p:nvSpPr>
              <p:spPr bwMode="auto">
                <a:xfrm>
                  <a:off x="9650944" y="4070847"/>
                  <a:ext cx="1632277" cy="339818"/>
                </a:xfrm>
                <a:custGeom>
                  <a:avLst/>
                  <a:gdLst>
                    <a:gd name="T0" fmla="*/ 495 w 599"/>
                    <a:gd name="T1" fmla="*/ 0 h 124"/>
                    <a:gd name="T2" fmla="*/ 45 w 599"/>
                    <a:gd name="T3" fmla="*/ 0 h 124"/>
                    <a:gd name="T4" fmla="*/ 0 w 599"/>
                    <a:gd name="T5" fmla="*/ 17 h 124"/>
                    <a:gd name="T6" fmla="*/ 328 w 599"/>
                    <a:gd name="T7" fmla="*/ 123 h 124"/>
                    <a:gd name="T8" fmla="*/ 598 w 599"/>
                    <a:gd name="T9" fmla="*/ 78 h 124"/>
                    <a:gd name="T10" fmla="*/ 495 w 599"/>
                    <a:gd name="T11" fmla="*/ 0 h 124"/>
                  </a:gdLst>
                  <a:ahLst/>
                  <a:cxnLst>
                    <a:cxn ang="0">
                      <a:pos x="T0" y="T1"/>
                    </a:cxn>
                    <a:cxn ang="0">
                      <a:pos x="T2" y="T3"/>
                    </a:cxn>
                    <a:cxn ang="0">
                      <a:pos x="T4" y="T5"/>
                    </a:cxn>
                    <a:cxn ang="0">
                      <a:pos x="T6" y="T7"/>
                    </a:cxn>
                    <a:cxn ang="0">
                      <a:pos x="T8" y="T9"/>
                    </a:cxn>
                    <a:cxn ang="0">
                      <a:pos x="T10" y="T11"/>
                    </a:cxn>
                  </a:cxnLst>
                  <a:rect l="0" t="0" r="r" b="b"/>
                  <a:pathLst>
                    <a:path w="599" h="124">
                      <a:moveTo>
                        <a:pt x="495" y="0"/>
                      </a:moveTo>
                      <a:cubicBezTo>
                        <a:pt x="45" y="0"/>
                        <a:pt x="45" y="0"/>
                        <a:pt x="45" y="0"/>
                      </a:cubicBezTo>
                      <a:cubicBezTo>
                        <a:pt x="0" y="17"/>
                        <a:pt x="0" y="17"/>
                        <a:pt x="0" y="17"/>
                      </a:cubicBezTo>
                      <a:cubicBezTo>
                        <a:pt x="0" y="17"/>
                        <a:pt x="243" y="124"/>
                        <a:pt x="328" y="123"/>
                      </a:cubicBezTo>
                      <a:cubicBezTo>
                        <a:pt x="432" y="122"/>
                        <a:pt x="599" y="107"/>
                        <a:pt x="598" y="78"/>
                      </a:cubicBezTo>
                      <a:cubicBezTo>
                        <a:pt x="598" y="57"/>
                        <a:pt x="495" y="0"/>
                        <a:pt x="495" y="0"/>
                      </a:cubicBezTo>
                    </a:path>
                  </a:pathLst>
                </a:custGeom>
                <a:solidFill>
                  <a:srgbClr val="FF2F00"/>
                </a:solidFill>
                <a:ln>
                  <a:noFill/>
                </a:ln>
              </p:spPr>
              <p:txBody>
                <a:bodyPr vert="horz" wrap="square" lIns="91440" tIns="45720" rIns="91440" bIns="45720" numCol="1" anchor="t" anchorCtr="0" compatLnSpc="1"/>
                <a:lstStyle/>
                <a:p>
                  <a:endParaRPr lang="en-IN" dirty="0"/>
                </a:p>
              </p:txBody>
            </p:sp>
            <p:sp>
              <p:nvSpPr>
                <p:cNvPr id="43" name="Freeform 235"/>
                <p:cNvSpPr/>
                <p:nvPr/>
              </p:nvSpPr>
              <p:spPr bwMode="auto">
                <a:xfrm>
                  <a:off x="9782264" y="4070847"/>
                  <a:ext cx="2304" cy="0"/>
                </a:xfrm>
                <a:custGeom>
                  <a:avLst/>
                  <a:gdLst>
                    <a:gd name="T0" fmla="*/ 0 w 2"/>
                    <a:gd name="T1" fmla="*/ 0 w 2"/>
                    <a:gd name="T2" fmla="*/ 2 w 2"/>
                    <a:gd name="T3" fmla="*/ 2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0" y="0"/>
                      </a:lnTo>
                      <a:lnTo>
                        <a:pt x="0" y="0"/>
                      </a:lnTo>
                      <a:close/>
                    </a:path>
                  </a:pathLst>
                </a:custGeom>
                <a:solidFill>
                  <a:srgbClr val="CC1B00"/>
                </a:solidFill>
                <a:ln>
                  <a:noFill/>
                </a:ln>
              </p:spPr>
              <p:txBody>
                <a:bodyPr vert="horz" wrap="square" lIns="91440" tIns="45720" rIns="91440" bIns="45720" numCol="1" anchor="t" anchorCtr="0" compatLnSpc="1"/>
                <a:lstStyle/>
                <a:p>
                  <a:endParaRPr lang="en-IN" dirty="0"/>
                </a:p>
              </p:txBody>
            </p:sp>
            <p:sp>
              <p:nvSpPr>
                <p:cNvPr id="44" name="Freeform 236"/>
                <p:cNvSpPr/>
                <p:nvPr/>
              </p:nvSpPr>
              <p:spPr bwMode="auto">
                <a:xfrm>
                  <a:off x="9782264" y="4070847"/>
                  <a:ext cx="2304" cy="0"/>
                </a:xfrm>
                <a:custGeom>
                  <a:avLst/>
                  <a:gdLst>
                    <a:gd name="T0" fmla="*/ 0 w 2"/>
                    <a:gd name="T1" fmla="*/ 0 w 2"/>
                    <a:gd name="T2" fmla="*/ 2 w 2"/>
                    <a:gd name="T3" fmla="*/ 2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0" y="0"/>
                      </a:lnTo>
                      <a:lnTo>
                        <a:pt x="0" y="0"/>
                      </a:lnTo>
                    </a:path>
                  </a:pathLst>
                </a:custGeom>
                <a:noFill/>
                <a:ln>
                  <a:noFill/>
                </a:ln>
              </p:spPr>
              <p:txBody>
                <a:bodyPr vert="horz" wrap="square" lIns="91440" tIns="45720" rIns="91440" bIns="45720" numCol="1" anchor="t" anchorCtr="0" compatLnSpc="1"/>
                <a:lstStyle/>
                <a:p>
                  <a:endParaRPr lang="en-IN" dirty="0"/>
                </a:p>
              </p:txBody>
            </p:sp>
            <p:sp>
              <p:nvSpPr>
                <p:cNvPr id="45" name="Freeform 237"/>
                <p:cNvSpPr/>
                <p:nvPr/>
              </p:nvSpPr>
              <p:spPr bwMode="auto">
                <a:xfrm>
                  <a:off x="9782264" y="4070847"/>
                  <a:ext cx="2304" cy="0"/>
                </a:xfrm>
                <a:custGeom>
                  <a:avLst/>
                  <a:gdLst>
                    <a:gd name="T0" fmla="*/ 2 w 2"/>
                    <a:gd name="T1" fmla="*/ 0 w 2"/>
                    <a:gd name="T2" fmla="*/ 0 w 2"/>
                    <a:gd name="T3" fmla="*/ 0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0" y="0"/>
                      </a:lnTo>
                      <a:lnTo>
                        <a:pt x="0" y="0"/>
                      </a:lnTo>
                      <a:lnTo>
                        <a:pt x="0" y="0"/>
                      </a:lnTo>
                      <a:lnTo>
                        <a:pt x="2" y="0"/>
                      </a:lnTo>
                      <a:lnTo>
                        <a:pt x="2" y="0"/>
                      </a:lnTo>
                      <a:close/>
                    </a:path>
                  </a:pathLst>
                </a:custGeom>
                <a:solidFill>
                  <a:srgbClr val="CC1B00"/>
                </a:solidFill>
                <a:ln>
                  <a:noFill/>
                </a:ln>
              </p:spPr>
              <p:txBody>
                <a:bodyPr vert="horz" wrap="square" lIns="91440" tIns="45720" rIns="91440" bIns="45720" numCol="1" anchor="t" anchorCtr="0" compatLnSpc="1"/>
                <a:lstStyle/>
                <a:p>
                  <a:endParaRPr lang="en-IN" dirty="0"/>
                </a:p>
              </p:txBody>
            </p:sp>
            <p:sp>
              <p:nvSpPr>
                <p:cNvPr id="46" name="Freeform 238"/>
                <p:cNvSpPr/>
                <p:nvPr/>
              </p:nvSpPr>
              <p:spPr bwMode="auto">
                <a:xfrm>
                  <a:off x="9782264" y="4070847"/>
                  <a:ext cx="2304" cy="0"/>
                </a:xfrm>
                <a:custGeom>
                  <a:avLst/>
                  <a:gdLst>
                    <a:gd name="T0" fmla="*/ 2 w 2"/>
                    <a:gd name="T1" fmla="*/ 0 w 2"/>
                    <a:gd name="T2" fmla="*/ 0 w 2"/>
                    <a:gd name="T3" fmla="*/ 0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0" y="0"/>
                      </a:lnTo>
                      <a:lnTo>
                        <a:pt x="0" y="0"/>
                      </a:lnTo>
                      <a:lnTo>
                        <a:pt x="0" y="0"/>
                      </a:lnTo>
                      <a:lnTo>
                        <a:pt x="2" y="0"/>
                      </a:lnTo>
                      <a:lnTo>
                        <a:pt x="2" y="0"/>
                      </a:lnTo>
                    </a:path>
                  </a:pathLst>
                </a:custGeom>
                <a:noFill/>
                <a:ln>
                  <a:noFill/>
                </a:ln>
              </p:spPr>
              <p:txBody>
                <a:bodyPr vert="horz" wrap="square" lIns="91440" tIns="45720" rIns="91440" bIns="45720" numCol="1" anchor="t" anchorCtr="0" compatLnSpc="1"/>
                <a:lstStyle/>
                <a:p>
                  <a:endParaRPr lang="en-IN" dirty="0"/>
                </a:p>
              </p:txBody>
            </p:sp>
            <p:sp>
              <p:nvSpPr>
                <p:cNvPr id="47" name="Rectangle 239"/>
                <p:cNvSpPr>
                  <a:spLocks noChangeArrowheads="1"/>
                </p:cNvSpPr>
                <p:nvPr/>
              </p:nvSpPr>
              <p:spPr bwMode="auto">
                <a:xfrm>
                  <a:off x="10771767" y="4070847"/>
                  <a:ext cx="228081" cy="1152"/>
                </a:xfrm>
                <a:prstGeom prst="rect">
                  <a:avLst/>
                </a:prstGeom>
                <a:solidFill>
                  <a:srgbClr val="51231C"/>
                </a:solidFill>
                <a:ln>
                  <a:noFill/>
                </a:ln>
              </p:spPr>
              <p:txBody>
                <a:bodyPr vert="horz" wrap="square" lIns="91440" tIns="45720" rIns="91440" bIns="45720" numCol="1" anchor="t" anchorCtr="0" compatLnSpc="1"/>
                <a:lstStyle/>
                <a:p>
                  <a:endParaRPr lang="en-IN" dirty="0"/>
                </a:p>
              </p:txBody>
            </p:sp>
            <p:sp>
              <p:nvSpPr>
                <p:cNvPr id="48" name="Freeform 240"/>
                <p:cNvSpPr/>
                <p:nvPr/>
              </p:nvSpPr>
              <p:spPr bwMode="auto">
                <a:xfrm>
                  <a:off x="10771767" y="4070847"/>
                  <a:ext cx="228081" cy="0"/>
                </a:xfrm>
                <a:custGeom>
                  <a:avLst/>
                  <a:gdLst>
                    <a:gd name="T0" fmla="*/ 198 w 198"/>
                    <a:gd name="T1" fmla="*/ 0 w 198"/>
                    <a:gd name="T2" fmla="*/ 0 w 198"/>
                    <a:gd name="T3" fmla="*/ 198 w 198"/>
                  </a:gdLst>
                  <a:ahLst/>
                  <a:cxnLst>
                    <a:cxn ang="0">
                      <a:pos x="T0" y="0"/>
                    </a:cxn>
                    <a:cxn ang="0">
                      <a:pos x="T1" y="0"/>
                    </a:cxn>
                    <a:cxn ang="0">
                      <a:pos x="T2" y="0"/>
                    </a:cxn>
                    <a:cxn ang="0">
                      <a:pos x="T3" y="0"/>
                    </a:cxn>
                  </a:cxnLst>
                  <a:rect l="0" t="0" r="r" b="b"/>
                  <a:pathLst>
                    <a:path w="198">
                      <a:moveTo>
                        <a:pt x="198" y="0"/>
                      </a:moveTo>
                      <a:lnTo>
                        <a:pt x="0" y="0"/>
                      </a:lnTo>
                      <a:lnTo>
                        <a:pt x="0" y="0"/>
                      </a:lnTo>
                      <a:lnTo>
                        <a:pt x="198" y="0"/>
                      </a:lnTo>
                    </a:path>
                  </a:pathLst>
                </a:custGeom>
                <a:noFill/>
                <a:ln>
                  <a:noFill/>
                </a:ln>
              </p:spPr>
              <p:txBody>
                <a:bodyPr vert="horz" wrap="square" lIns="91440" tIns="45720" rIns="91440" bIns="45720" numCol="1" anchor="t" anchorCtr="0" compatLnSpc="1"/>
                <a:lstStyle/>
                <a:p>
                  <a:endParaRPr lang="en-IN" dirty="0"/>
                </a:p>
              </p:txBody>
            </p:sp>
            <p:sp>
              <p:nvSpPr>
                <p:cNvPr id="49" name="Rectangle 241"/>
                <p:cNvSpPr>
                  <a:spLocks noChangeArrowheads="1"/>
                </p:cNvSpPr>
                <p:nvPr/>
              </p:nvSpPr>
              <p:spPr bwMode="auto">
                <a:xfrm>
                  <a:off x="9784568" y="4070847"/>
                  <a:ext cx="987200" cy="1152"/>
                </a:xfrm>
                <a:prstGeom prst="rect">
                  <a:avLst/>
                </a:prstGeom>
                <a:solidFill>
                  <a:srgbClr val="CC1000"/>
                </a:solidFill>
                <a:ln>
                  <a:noFill/>
                </a:ln>
              </p:spPr>
              <p:txBody>
                <a:bodyPr vert="horz" wrap="square" lIns="91440" tIns="45720" rIns="91440" bIns="45720" numCol="1" anchor="t" anchorCtr="0" compatLnSpc="1"/>
                <a:lstStyle/>
                <a:p>
                  <a:endParaRPr lang="en-IN" dirty="0"/>
                </a:p>
              </p:txBody>
            </p:sp>
            <p:sp>
              <p:nvSpPr>
                <p:cNvPr id="50" name="Rectangle 242"/>
                <p:cNvSpPr>
                  <a:spLocks noChangeArrowheads="1"/>
                </p:cNvSpPr>
                <p:nvPr/>
              </p:nvSpPr>
              <p:spPr bwMode="auto">
                <a:xfrm>
                  <a:off x="9784568" y="4070847"/>
                  <a:ext cx="987200" cy="1152"/>
                </a:xfrm>
                <a:prstGeom prst="rect">
                  <a:avLst/>
                </a:prstGeom>
                <a:noFill/>
                <a:ln>
                  <a:noFill/>
                </a:ln>
              </p:spPr>
              <p:txBody>
                <a:bodyPr vert="horz" wrap="square" lIns="91440" tIns="45720" rIns="91440" bIns="45720" numCol="1" anchor="t" anchorCtr="0" compatLnSpc="1"/>
                <a:lstStyle/>
                <a:p>
                  <a:endParaRPr lang="en-IN" dirty="0"/>
                </a:p>
              </p:txBody>
            </p:sp>
            <p:sp>
              <p:nvSpPr>
                <p:cNvPr id="51" name="Freeform 243"/>
                <p:cNvSpPr/>
                <p:nvPr/>
              </p:nvSpPr>
              <p:spPr bwMode="auto">
                <a:xfrm>
                  <a:off x="9784568" y="4070847"/>
                  <a:ext cx="1215281" cy="0"/>
                </a:xfrm>
                <a:custGeom>
                  <a:avLst/>
                  <a:gdLst>
                    <a:gd name="T0" fmla="*/ 1055 w 1055"/>
                    <a:gd name="T1" fmla="*/ 0 w 1055"/>
                    <a:gd name="T2" fmla="*/ 0 w 1055"/>
                    <a:gd name="T3" fmla="*/ 857 w 1055"/>
                    <a:gd name="T4" fmla="*/ 1055 w 1055"/>
                    <a:gd name="T5" fmla="*/ 1055 w 1055"/>
                    <a:gd name="T6" fmla="*/ 1055 w 1055"/>
                    <a:gd name="T7" fmla="*/ 1055 w 1055"/>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055">
                      <a:moveTo>
                        <a:pt x="1055" y="0"/>
                      </a:moveTo>
                      <a:lnTo>
                        <a:pt x="0" y="0"/>
                      </a:lnTo>
                      <a:lnTo>
                        <a:pt x="0" y="0"/>
                      </a:lnTo>
                      <a:lnTo>
                        <a:pt x="857" y="0"/>
                      </a:lnTo>
                      <a:lnTo>
                        <a:pt x="1055" y="0"/>
                      </a:lnTo>
                      <a:lnTo>
                        <a:pt x="1055" y="0"/>
                      </a:lnTo>
                      <a:lnTo>
                        <a:pt x="1055" y="0"/>
                      </a:lnTo>
                      <a:lnTo>
                        <a:pt x="1055" y="0"/>
                      </a:lnTo>
                      <a:close/>
                    </a:path>
                  </a:pathLst>
                </a:custGeom>
                <a:solidFill>
                  <a:srgbClr val="CC1000"/>
                </a:solidFill>
                <a:ln>
                  <a:noFill/>
                </a:ln>
              </p:spPr>
              <p:txBody>
                <a:bodyPr vert="horz" wrap="square" lIns="91440" tIns="45720" rIns="91440" bIns="45720" numCol="1" anchor="t" anchorCtr="0" compatLnSpc="1"/>
                <a:lstStyle/>
                <a:p>
                  <a:endParaRPr lang="en-IN" dirty="0"/>
                </a:p>
              </p:txBody>
            </p:sp>
            <p:sp>
              <p:nvSpPr>
                <p:cNvPr id="52" name="Freeform 244"/>
                <p:cNvSpPr/>
                <p:nvPr/>
              </p:nvSpPr>
              <p:spPr bwMode="auto">
                <a:xfrm>
                  <a:off x="9784568" y="4070847"/>
                  <a:ext cx="1215281" cy="0"/>
                </a:xfrm>
                <a:custGeom>
                  <a:avLst/>
                  <a:gdLst>
                    <a:gd name="T0" fmla="*/ 1055 w 1055"/>
                    <a:gd name="T1" fmla="*/ 0 w 1055"/>
                    <a:gd name="T2" fmla="*/ 0 w 1055"/>
                    <a:gd name="T3" fmla="*/ 857 w 1055"/>
                    <a:gd name="T4" fmla="*/ 1055 w 1055"/>
                    <a:gd name="T5" fmla="*/ 1055 w 1055"/>
                    <a:gd name="T6" fmla="*/ 1055 w 1055"/>
                    <a:gd name="T7" fmla="*/ 1055 w 1055"/>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055">
                      <a:moveTo>
                        <a:pt x="1055" y="0"/>
                      </a:moveTo>
                      <a:lnTo>
                        <a:pt x="0" y="0"/>
                      </a:lnTo>
                      <a:lnTo>
                        <a:pt x="0" y="0"/>
                      </a:lnTo>
                      <a:lnTo>
                        <a:pt x="857" y="0"/>
                      </a:lnTo>
                      <a:lnTo>
                        <a:pt x="1055" y="0"/>
                      </a:lnTo>
                      <a:lnTo>
                        <a:pt x="1055" y="0"/>
                      </a:lnTo>
                      <a:lnTo>
                        <a:pt x="1055" y="0"/>
                      </a:lnTo>
                      <a:lnTo>
                        <a:pt x="1055" y="0"/>
                      </a:lnTo>
                    </a:path>
                  </a:pathLst>
                </a:custGeom>
                <a:noFill/>
                <a:ln>
                  <a:noFill/>
                </a:ln>
              </p:spPr>
              <p:txBody>
                <a:bodyPr vert="horz" wrap="square" lIns="91440" tIns="45720" rIns="91440" bIns="45720" numCol="1" anchor="t" anchorCtr="0" compatLnSpc="1"/>
                <a:lstStyle/>
                <a:p>
                  <a:endParaRPr lang="en-IN" dirty="0"/>
                </a:p>
              </p:txBody>
            </p:sp>
            <p:sp>
              <p:nvSpPr>
                <p:cNvPr id="53" name="Freeform 245"/>
                <p:cNvSpPr/>
                <p:nvPr/>
              </p:nvSpPr>
              <p:spPr bwMode="auto">
                <a:xfrm>
                  <a:off x="9650944" y="4070847"/>
                  <a:ext cx="1629974" cy="337514"/>
                </a:xfrm>
                <a:custGeom>
                  <a:avLst/>
                  <a:gdLst>
                    <a:gd name="T0" fmla="*/ 495 w 598"/>
                    <a:gd name="T1" fmla="*/ 0 h 123"/>
                    <a:gd name="T2" fmla="*/ 495 w 598"/>
                    <a:gd name="T3" fmla="*/ 0 h 123"/>
                    <a:gd name="T4" fmla="*/ 411 w 598"/>
                    <a:gd name="T5" fmla="*/ 0 h 123"/>
                    <a:gd name="T6" fmla="*/ 49 w 598"/>
                    <a:gd name="T7" fmla="*/ 0 h 123"/>
                    <a:gd name="T8" fmla="*/ 48 w 598"/>
                    <a:gd name="T9" fmla="*/ 0 h 123"/>
                    <a:gd name="T10" fmla="*/ 0 w 598"/>
                    <a:gd name="T11" fmla="*/ 17 h 123"/>
                    <a:gd name="T12" fmla="*/ 327 w 598"/>
                    <a:gd name="T13" fmla="*/ 123 h 123"/>
                    <a:gd name="T14" fmla="*/ 328 w 598"/>
                    <a:gd name="T15" fmla="*/ 123 h 123"/>
                    <a:gd name="T16" fmla="*/ 598 w 598"/>
                    <a:gd name="T17" fmla="*/ 78 h 123"/>
                    <a:gd name="T18" fmla="*/ 598 w 598"/>
                    <a:gd name="T19" fmla="*/ 78 h 123"/>
                    <a:gd name="T20" fmla="*/ 495 w 598"/>
                    <a:gd name="T21" fmla="*/ 0 h 123"/>
                    <a:gd name="T22" fmla="*/ 495 w 598"/>
                    <a:gd name="T2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8" h="123">
                      <a:moveTo>
                        <a:pt x="495" y="0"/>
                      </a:moveTo>
                      <a:cubicBezTo>
                        <a:pt x="495" y="0"/>
                        <a:pt x="495" y="0"/>
                        <a:pt x="495" y="0"/>
                      </a:cubicBezTo>
                      <a:cubicBezTo>
                        <a:pt x="411" y="0"/>
                        <a:pt x="411" y="0"/>
                        <a:pt x="411" y="0"/>
                      </a:cubicBezTo>
                      <a:cubicBezTo>
                        <a:pt x="49" y="0"/>
                        <a:pt x="49" y="0"/>
                        <a:pt x="49" y="0"/>
                      </a:cubicBezTo>
                      <a:cubicBezTo>
                        <a:pt x="48" y="0"/>
                        <a:pt x="48" y="0"/>
                        <a:pt x="48" y="0"/>
                      </a:cubicBezTo>
                      <a:cubicBezTo>
                        <a:pt x="0" y="17"/>
                        <a:pt x="0" y="17"/>
                        <a:pt x="0" y="17"/>
                      </a:cubicBezTo>
                      <a:cubicBezTo>
                        <a:pt x="0" y="17"/>
                        <a:pt x="241" y="123"/>
                        <a:pt x="327" y="123"/>
                      </a:cubicBezTo>
                      <a:cubicBezTo>
                        <a:pt x="327" y="123"/>
                        <a:pt x="328" y="123"/>
                        <a:pt x="328" y="123"/>
                      </a:cubicBezTo>
                      <a:cubicBezTo>
                        <a:pt x="432" y="122"/>
                        <a:pt x="598" y="107"/>
                        <a:pt x="598" y="78"/>
                      </a:cubicBezTo>
                      <a:cubicBezTo>
                        <a:pt x="598" y="78"/>
                        <a:pt x="598" y="78"/>
                        <a:pt x="598" y="78"/>
                      </a:cubicBezTo>
                      <a:cubicBezTo>
                        <a:pt x="598" y="57"/>
                        <a:pt x="495" y="0"/>
                        <a:pt x="495" y="0"/>
                      </a:cubicBezTo>
                      <a:cubicBezTo>
                        <a:pt x="495" y="0"/>
                        <a:pt x="495" y="0"/>
                        <a:pt x="495" y="0"/>
                      </a:cubicBezTo>
                    </a:path>
                  </a:pathLst>
                </a:custGeom>
                <a:gradFill>
                  <a:gsLst>
                    <a:gs pos="0">
                      <a:schemeClr val="tx1">
                        <a:lumMod val="65000"/>
                        <a:lumOff val="35000"/>
                      </a:schemeClr>
                    </a:gs>
                    <a:gs pos="100000">
                      <a:schemeClr val="tx1">
                        <a:lumMod val="85000"/>
                        <a:lumOff val="15000"/>
                      </a:schemeClr>
                    </a:gs>
                  </a:gsLst>
                  <a:lin ang="5400000" scaled="1"/>
                </a:gradFill>
                <a:ln>
                  <a:noFill/>
                </a:ln>
              </p:spPr>
              <p:txBody>
                <a:bodyPr vert="horz" wrap="square" lIns="91440" tIns="45720" rIns="91440" bIns="45720" numCol="1" anchor="t" anchorCtr="0" compatLnSpc="1"/>
                <a:lstStyle/>
                <a:p>
                  <a:endParaRPr lang="en-IN" dirty="0"/>
                </a:p>
              </p:txBody>
            </p:sp>
          </p:grpSp>
          <p:grpSp>
            <p:nvGrpSpPr>
              <p:cNvPr id="35" name="Group 34"/>
              <p:cNvGrpSpPr/>
              <p:nvPr/>
            </p:nvGrpSpPr>
            <p:grpSpPr>
              <a:xfrm rot="20750855">
                <a:off x="3295287" y="3434797"/>
                <a:ext cx="1806218" cy="353641"/>
                <a:chOff x="3721423" y="3640280"/>
                <a:chExt cx="1806218" cy="353641"/>
              </a:xfrm>
            </p:grpSpPr>
            <p:sp>
              <p:nvSpPr>
                <p:cNvPr id="36" name="Freeform 246"/>
                <p:cNvSpPr/>
                <p:nvPr/>
              </p:nvSpPr>
              <p:spPr bwMode="auto">
                <a:xfrm>
                  <a:off x="4598038" y="3640280"/>
                  <a:ext cx="929603" cy="353641"/>
                </a:xfrm>
                <a:custGeom>
                  <a:avLst/>
                  <a:gdLst>
                    <a:gd name="T0" fmla="*/ 0 w 807"/>
                    <a:gd name="T1" fmla="*/ 0 h 307"/>
                    <a:gd name="T2" fmla="*/ 3 w 807"/>
                    <a:gd name="T3" fmla="*/ 307 h 307"/>
                    <a:gd name="T4" fmla="*/ 807 w 807"/>
                    <a:gd name="T5" fmla="*/ 281 h 307"/>
                    <a:gd name="T6" fmla="*/ 805 w 807"/>
                    <a:gd name="T7" fmla="*/ 5 h 307"/>
                    <a:gd name="T8" fmla="*/ 0 w 807"/>
                    <a:gd name="T9" fmla="*/ 0 h 307"/>
                  </a:gdLst>
                  <a:ahLst/>
                  <a:cxnLst>
                    <a:cxn ang="0">
                      <a:pos x="T0" y="T1"/>
                    </a:cxn>
                    <a:cxn ang="0">
                      <a:pos x="T2" y="T3"/>
                    </a:cxn>
                    <a:cxn ang="0">
                      <a:pos x="T4" y="T5"/>
                    </a:cxn>
                    <a:cxn ang="0">
                      <a:pos x="T6" y="T7"/>
                    </a:cxn>
                    <a:cxn ang="0">
                      <a:pos x="T8" y="T9"/>
                    </a:cxn>
                  </a:cxnLst>
                  <a:rect l="0" t="0" r="r" b="b"/>
                  <a:pathLst>
                    <a:path w="807" h="307">
                      <a:moveTo>
                        <a:pt x="0" y="0"/>
                      </a:moveTo>
                      <a:lnTo>
                        <a:pt x="3" y="307"/>
                      </a:lnTo>
                      <a:lnTo>
                        <a:pt x="807" y="281"/>
                      </a:lnTo>
                      <a:lnTo>
                        <a:pt x="805" y="5"/>
                      </a:lnTo>
                      <a:lnTo>
                        <a:pt x="0" y="0"/>
                      </a:lnTo>
                      <a:close/>
                    </a:path>
                  </a:pathLst>
                </a:custGeom>
                <a:gradFill>
                  <a:gsLst>
                    <a:gs pos="0">
                      <a:schemeClr val="bg1"/>
                    </a:gs>
                    <a:gs pos="100000">
                      <a:schemeClr val="bg1">
                        <a:lumMod val="85000"/>
                      </a:schemeClr>
                    </a:gs>
                    <a:gs pos="21000">
                      <a:schemeClr val="tx1">
                        <a:lumMod val="50000"/>
                        <a:lumOff val="50000"/>
                      </a:schemeClr>
                    </a:gs>
                    <a:gs pos="78000">
                      <a:schemeClr val="tx1">
                        <a:lumMod val="50000"/>
                        <a:lumOff val="50000"/>
                      </a:schemeClr>
                    </a:gs>
                    <a:gs pos="53000">
                      <a:schemeClr val="bg1">
                        <a:lumMod val="76000"/>
                        <a:lumOff val="24000"/>
                      </a:schemeClr>
                    </a:gs>
                  </a:gsLst>
                  <a:lin ang="5400000" scaled="0"/>
                </a:gradFill>
                <a:ln>
                  <a:noFill/>
                </a:ln>
              </p:spPr>
              <p:txBody>
                <a:bodyPr vert="horz" wrap="square" lIns="91440" tIns="45720" rIns="91440" bIns="45720" numCol="1" anchor="t" anchorCtr="0" compatLnSpc="1"/>
                <a:lstStyle/>
                <a:p>
                  <a:endParaRPr lang="en-IN" dirty="0"/>
                </a:p>
              </p:txBody>
            </p:sp>
            <p:sp>
              <p:nvSpPr>
                <p:cNvPr id="37" name="Freeform 247"/>
                <p:cNvSpPr/>
                <p:nvPr/>
              </p:nvSpPr>
              <p:spPr bwMode="auto">
                <a:xfrm>
                  <a:off x="4462111" y="3640280"/>
                  <a:ext cx="139383" cy="353641"/>
                </a:xfrm>
                <a:custGeom>
                  <a:avLst/>
                  <a:gdLst>
                    <a:gd name="T0" fmla="*/ 9 w 51"/>
                    <a:gd name="T1" fmla="*/ 115 h 129"/>
                    <a:gd name="T2" fmla="*/ 1 w 51"/>
                    <a:gd name="T3" fmla="*/ 105 h 129"/>
                    <a:gd name="T4" fmla="*/ 0 w 51"/>
                    <a:gd name="T5" fmla="*/ 25 h 129"/>
                    <a:gd name="T6" fmla="*/ 8 w 51"/>
                    <a:gd name="T7" fmla="*/ 14 h 129"/>
                    <a:gd name="T8" fmla="*/ 50 w 51"/>
                    <a:gd name="T9" fmla="*/ 0 h 129"/>
                    <a:gd name="T10" fmla="*/ 51 w 51"/>
                    <a:gd name="T11" fmla="*/ 129 h 129"/>
                    <a:gd name="T12" fmla="*/ 9 w 51"/>
                    <a:gd name="T13" fmla="*/ 115 h 129"/>
                  </a:gdLst>
                  <a:ahLst/>
                  <a:cxnLst>
                    <a:cxn ang="0">
                      <a:pos x="T0" y="T1"/>
                    </a:cxn>
                    <a:cxn ang="0">
                      <a:pos x="T2" y="T3"/>
                    </a:cxn>
                    <a:cxn ang="0">
                      <a:pos x="T4" y="T5"/>
                    </a:cxn>
                    <a:cxn ang="0">
                      <a:pos x="T6" y="T7"/>
                    </a:cxn>
                    <a:cxn ang="0">
                      <a:pos x="T8" y="T9"/>
                    </a:cxn>
                    <a:cxn ang="0">
                      <a:pos x="T10" y="T11"/>
                    </a:cxn>
                    <a:cxn ang="0">
                      <a:pos x="T12" y="T13"/>
                    </a:cxn>
                  </a:cxnLst>
                  <a:rect l="0" t="0" r="r" b="b"/>
                  <a:pathLst>
                    <a:path w="51" h="129">
                      <a:moveTo>
                        <a:pt x="9" y="115"/>
                      </a:moveTo>
                      <a:cubicBezTo>
                        <a:pt x="5" y="114"/>
                        <a:pt x="1" y="109"/>
                        <a:pt x="1" y="105"/>
                      </a:cubicBezTo>
                      <a:cubicBezTo>
                        <a:pt x="0" y="25"/>
                        <a:pt x="0" y="25"/>
                        <a:pt x="0" y="25"/>
                      </a:cubicBezTo>
                      <a:cubicBezTo>
                        <a:pt x="0" y="20"/>
                        <a:pt x="4" y="16"/>
                        <a:pt x="8" y="14"/>
                      </a:cubicBezTo>
                      <a:cubicBezTo>
                        <a:pt x="50" y="0"/>
                        <a:pt x="50" y="0"/>
                        <a:pt x="50" y="0"/>
                      </a:cubicBezTo>
                      <a:cubicBezTo>
                        <a:pt x="51" y="129"/>
                        <a:pt x="51" y="129"/>
                        <a:pt x="51" y="129"/>
                      </a:cubicBezTo>
                      <a:lnTo>
                        <a:pt x="9" y="115"/>
                      </a:lnTo>
                      <a:close/>
                    </a:path>
                  </a:pathLst>
                </a:custGeom>
                <a:gradFill>
                  <a:gsLst>
                    <a:gs pos="0">
                      <a:schemeClr val="bg1"/>
                    </a:gs>
                    <a:gs pos="100000">
                      <a:schemeClr val="bg1">
                        <a:lumMod val="85000"/>
                      </a:schemeClr>
                    </a:gs>
                    <a:gs pos="15000">
                      <a:schemeClr val="tx1">
                        <a:lumMod val="50000"/>
                        <a:lumOff val="50000"/>
                      </a:schemeClr>
                    </a:gs>
                    <a:gs pos="86000">
                      <a:schemeClr val="tx1">
                        <a:lumMod val="50000"/>
                        <a:lumOff val="50000"/>
                      </a:schemeClr>
                    </a:gs>
                    <a:gs pos="48000">
                      <a:schemeClr val="bg1"/>
                    </a:gs>
                  </a:gsLst>
                  <a:lin ang="5400000" scaled="0"/>
                </a:gradFill>
                <a:ln>
                  <a:noFill/>
                </a:ln>
              </p:spPr>
              <p:txBody>
                <a:bodyPr vert="horz" wrap="square" lIns="91440" tIns="45720" rIns="91440" bIns="45720" numCol="1" anchor="t" anchorCtr="0" compatLnSpc="1"/>
                <a:lstStyle/>
                <a:p>
                  <a:endParaRPr lang="en-IN" dirty="0"/>
                </a:p>
              </p:txBody>
            </p:sp>
            <p:sp>
              <p:nvSpPr>
                <p:cNvPr id="38" name="Freeform 225"/>
                <p:cNvSpPr/>
                <p:nvPr/>
              </p:nvSpPr>
              <p:spPr bwMode="auto">
                <a:xfrm>
                  <a:off x="3721423" y="3775055"/>
                  <a:ext cx="742991" cy="93306"/>
                </a:xfrm>
                <a:custGeom>
                  <a:avLst/>
                  <a:gdLst>
                    <a:gd name="T0" fmla="*/ 210 w 645"/>
                    <a:gd name="T1" fmla="*/ 5 h 81"/>
                    <a:gd name="T2" fmla="*/ 0 w 645"/>
                    <a:gd name="T3" fmla="*/ 35 h 81"/>
                    <a:gd name="T4" fmla="*/ 0 w 645"/>
                    <a:gd name="T5" fmla="*/ 54 h 81"/>
                    <a:gd name="T6" fmla="*/ 210 w 645"/>
                    <a:gd name="T7" fmla="*/ 81 h 81"/>
                    <a:gd name="T8" fmla="*/ 645 w 645"/>
                    <a:gd name="T9" fmla="*/ 76 h 81"/>
                    <a:gd name="T10" fmla="*/ 645 w 645"/>
                    <a:gd name="T11" fmla="*/ 0 h 81"/>
                    <a:gd name="T12" fmla="*/ 210 w 645"/>
                    <a:gd name="T13" fmla="*/ 5 h 81"/>
                  </a:gdLst>
                  <a:ahLst/>
                  <a:cxnLst>
                    <a:cxn ang="0">
                      <a:pos x="T0" y="T1"/>
                    </a:cxn>
                    <a:cxn ang="0">
                      <a:pos x="T2" y="T3"/>
                    </a:cxn>
                    <a:cxn ang="0">
                      <a:pos x="T4" y="T5"/>
                    </a:cxn>
                    <a:cxn ang="0">
                      <a:pos x="T6" y="T7"/>
                    </a:cxn>
                    <a:cxn ang="0">
                      <a:pos x="T8" y="T9"/>
                    </a:cxn>
                    <a:cxn ang="0">
                      <a:pos x="T10" y="T11"/>
                    </a:cxn>
                    <a:cxn ang="0">
                      <a:pos x="T12" y="T13"/>
                    </a:cxn>
                  </a:cxnLst>
                  <a:rect l="0" t="0" r="r" b="b"/>
                  <a:pathLst>
                    <a:path w="645" h="81">
                      <a:moveTo>
                        <a:pt x="210" y="5"/>
                      </a:moveTo>
                      <a:lnTo>
                        <a:pt x="0" y="35"/>
                      </a:lnTo>
                      <a:lnTo>
                        <a:pt x="0" y="54"/>
                      </a:lnTo>
                      <a:lnTo>
                        <a:pt x="210" y="81"/>
                      </a:lnTo>
                      <a:lnTo>
                        <a:pt x="645" y="76"/>
                      </a:lnTo>
                      <a:lnTo>
                        <a:pt x="645" y="0"/>
                      </a:lnTo>
                      <a:lnTo>
                        <a:pt x="210" y="5"/>
                      </a:lnTo>
                      <a:close/>
                    </a:path>
                  </a:pathLst>
                </a:custGeom>
                <a:gradFill>
                  <a:gsLst>
                    <a:gs pos="0">
                      <a:schemeClr val="bg1"/>
                    </a:gs>
                    <a:gs pos="100000">
                      <a:schemeClr val="bg1">
                        <a:lumMod val="85000"/>
                      </a:schemeClr>
                    </a:gs>
                    <a:gs pos="20000">
                      <a:schemeClr val="tx1">
                        <a:lumMod val="50000"/>
                        <a:lumOff val="50000"/>
                      </a:schemeClr>
                    </a:gs>
                    <a:gs pos="84000">
                      <a:schemeClr val="tx1">
                        <a:lumMod val="50000"/>
                        <a:lumOff val="50000"/>
                      </a:schemeClr>
                    </a:gs>
                    <a:gs pos="48000">
                      <a:schemeClr val="bg1"/>
                    </a:gs>
                  </a:gsLst>
                  <a:lin ang="5400000" scaled="0"/>
                </a:gradFill>
                <a:ln>
                  <a:noFill/>
                </a:ln>
                <a:effectLst/>
              </p:spPr>
              <p:txBody>
                <a:bodyPr vert="horz" wrap="square" lIns="91440" tIns="45720" rIns="91440" bIns="45720" numCol="1" anchor="t" anchorCtr="0" compatLnSpc="1"/>
                <a:lstStyle/>
                <a:p>
                  <a:endParaRPr lang="en-IN" dirty="0"/>
                </a:p>
              </p:txBody>
            </p:sp>
          </p:grpSp>
        </p:gr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432" y="1559929"/>
            <a:ext cx="3991108" cy="2030095"/>
            <a:chOff x="746457" y="2063484"/>
            <a:chExt cx="3991108" cy="2030095"/>
          </a:xfrm>
        </p:grpSpPr>
        <p:sp>
          <p:nvSpPr>
            <p:cNvPr id="68" name="TextBox 67"/>
            <p:cNvSpPr txBox="1"/>
            <p:nvPr/>
          </p:nvSpPr>
          <p:spPr>
            <a:xfrm>
              <a:off x="746457" y="2063484"/>
              <a:ext cx="3991108" cy="2030095"/>
            </a:xfrm>
            <a:prstGeom prst="rect">
              <a:avLst/>
            </a:prstGeom>
            <a:noFill/>
          </p:spPr>
          <p:txBody>
            <a:bodyPr wrap="square" rtlCol="0">
              <a:spAutoFit/>
            </a:bodyPr>
            <a:lstStyle/>
            <a:p>
              <a:r>
                <a:rPr lang="zh-CN" altLang="en-US" b="1" dirty="0">
                  <a:solidFill>
                    <a:schemeClr val="bg1"/>
                  </a:solidFill>
                  <a:latin typeface="文悦古体仿宋 (非商业用途)" pitchFamily="50" charset="-122"/>
                  <a:ea typeface="文悦古体仿宋 (非商业用途)" pitchFamily="50" charset="-122"/>
                </a:rPr>
                <a:t>1、我们在经过一轮访谈之后，对访谈的过程进行了回顾与分析。</a:t>
              </a:r>
            </a:p>
            <a:p>
              <a:endParaRPr lang="zh-CN" altLang="en-US" b="1" dirty="0">
                <a:solidFill>
                  <a:schemeClr val="bg1"/>
                </a:solidFill>
                <a:latin typeface="文悦古体仿宋 (非商业用途)" pitchFamily="50" charset="-122"/>
                <a:ea typeface="文悦古体仿宋 (非商业用途)" pitchFamily="50" charset="-122"/>
              </a:endParaRPr>
            </a:p>
            <a:p>
              <a:r>
                <a:rPr lang="zh-CN" altLang="en-US" b="1" dirty="0">
                  <a:solidFill>
                    <a:schemeClr val="bg1"/>
                  </a:solidFill>
                  <a:latin typeface="文悦古体仿宋 (非商业用途)" pitchFamily="50" charset="-122"/>
                  <a:ea typeface="文悦古体仿宋 (非商业用途)" pitchFamily="50" charset="-122"/>
                </a:rPr>
                <a:t>2、在对各自的采访者的行为进行分析之后，从4月2日开始小组每一位成员各自着手编写一份《用户移情报告》，由汪诗怡和梅肖玥同学绘制移情图；</a:t>
              </a:r>
            </a:p>
          </p:txBody>
        </p:sp>
        <p:grpSp>
          <p:nvGrpSpPr>
            <p:cNvPr id="69" name="Group 68"/>
            <p:cNvGrpSpPr/>
            <p:nvPr/>
          </p:nvGrpSpPr>
          <p:grpSpPr>
            <a:xfrm>
              <a:off x="881653" y="3241196"/>
              <a:ext cx="0" cy="0"/>
              <a:chOff x="7620000" y="3662052"/>
              <a:chExt cx="133350" cy="0"/>
            </a:xfrm>
          </p:grpSpPr>
          <p:cxnSp>
            <p:nvCxnSpPr>
              <p:cNvPr id="71" name="Straight Connector 70"/>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1" name="图片 11"/>
          <p:cNvPicPr>
            <a:picLocks noChangeAspect="1"/>
          </p:cNvPicPr>
          <p:nvPr/>
        </p:nvPicPr>
        <p:blipFill>
          <a:blip r:embed="rId6"/>
          <a:stretch>
            <a:fillRect/>
          </a:stretch>
        </p:blipFill>
        <p:spPr>
          <a:xfrm>
            <a:off x="413240" y="3943848"/>
            <a:ext cx="4298161" cy="973073"/>
          </a:xfrm>
          <a:prstGeom prst="rect">
            <a:avLst/>
          </a:prstGeom>
        </p:spPr>
      </p:pic>
      <p:sp>
        <p:nvSpPr>
          <p:cNvPr id="100" name="文本框 99"/>
          <p:cNvSpPr txBox="1"/>
          <p:nvPr/>
        </p:nvSpPr>
        <p:spPr>
          <a:xfrm>
            <a:off x="8190230" y="1560195"/>
            <a:ext cx="3230245" cy="3046095"/>
          </a:xfrm>
          <a:prstGeom prst="rect">
            <a:avLst/>
          </a:prstGeom>
          <a:noFill/>
          <a:ln w="9525">
            <a:noFill/>
          </a:ln>
        </p:spPr>
        <p:txBody>
          <a:bodyPr wrap="square">
            <a:spAutoFit/>
          </a:bodyPr>
          <a:lstStyle/>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3</a:t>
            </a:r>
            <a:r>
              <a:rPr lang="zh-CN" sz="1600" b="1">
                <a:solidFill>
                  <a:schemeClr val="bg1"/>
                </a:solidFill>
                <a:latin typeface="Times New Roman" panose="02020603050405020304" charset="0"/>
                <a:ea typeface="宋体" panose="02010600030101010101" pitchFamily="2" charset="-122"/>
              </a:rPr>
              <a:t>、在</a:t>
            </a:r>
            <a:r>
              <a:rPr lang="en-US" sz="1600" b="1">
                <a:solidFill>
                  <a:schemeClr val="bg1"/>
                </a:solidFill>
                <a:latin typeface="Times New Roman" panose="02020603050405020304" charset="0"/>
                <a:ea typeface="宋体" panose="02010600030101010101" pitchFamily="2" charset="-122"/>
              </a:rPr>
              <a:t>4</a:t>
            </a:r>
            <a:r>
              <a:rPr lang="zh-CN" sz="1600" b="1">
                <a:solidFill>
                  <a:schemeClr val="bg1"/>
                </a:solidFill>
                <a:latin typeface="Times New Roman" panose="02020603050405020304" charset="0"/>
                <a:ea typeface="宋体" panose="02010600030101010101" pitchFamily="2" charset="-122"/>
              </a:rPr>
              <a:t>月</a:t>
            </a:r>
            <a:r>
              <a:rPr lang="en-US" sz="1600" b="1">
                <a:solidFill>
                  <a:schemeClr val="bg1"/>
                </a:solidFill>
                <a:latin typeface="Times New Roman" panose="02020603050405020304" charset="0"/>
                <a:ea typeface="宋体" panose="02010600030101010101" pitchFamily="2" charset="-122"/>
              </a:rPr>
              <a:t>6</a:t>
            </a:r>
            <a:r>
              <a:rPr lang="zh-CN" sz="1600" b="1">
                <a:solidFill>
                  <a:schemeClr val="bg1"/>
                </a:solidFill>
                <a:latin typeface="Times New Roman" panose="02020603050405020304" charset="0"/>
                <a:ea typeface="宋体" panose="02010600030101010101" pitchFamily="2" charset="-122"/>
              </a:rPr>
              <a:t>日晚进行小组讨论，每位成员轮流分享自己的分析过程，由李欣飏同学进行会议记录。在会议中，大家对新增的功能进行讨论，及时记录含有不合理处的功能点，同时对移情图进行修改。</a:t>
            </a:r>
            <a:endParaRPr lang="en-US" sz="1600" b="1">
              <a:solidFill>
                <a:schemeClr val="bg1"/>
              </a:solidFill>
              <a:latin typeface="Times New Roman" panose="02020603050405020304" charset="0"/>
              <a:ea typeface="宋体" panose="02010600030101010101" pitchFamily="2" charset="-122"/>
            </a:endParaRPr>
          </a:p>
          <a:p>
            <a:pPr indent="0"/>
            <a:r>
              <a:rPr lang="en-US" sz="1600" b="1">
                <a:solidFill>
                  <a:schemeClr val="bg1"/>
                </a:solidFill>
                <a:latin typeface="Times New Roman" panose="02020603050405020304" charset="0"/>
                <a:ea typeface="宋体" panose="02010600030101010101" pitchFamily="2" charset="-122"/>
              </a:rPr>
              <a:t> </a:t>
            </a:r>
            <a:endParaRPr lang="en-US" sz="1600" b="1">
              <a:solidFill>
                <a:schemeClr val="bg1"/>
              </a:solidFill>
              <a:latin typeface="Times New Roman" panose="02020603050405020304" charset="0"/>
              <a:ea typeface="宋体" panose="02010600030101010101" pitchFamily="2" charset="-122"/>
              <a:cs typeface="Times New Roman" panose="02020603050405020304" charset="0"/>
            </a:endParaRPr>
          </a:p>
          <a:p>
            <a:pPr indent="0"/>
            <a:r>
              <a:rPr lang="en-US" sz="1600" b="1">
                <a:solidFill>
                  <a:schemeClr val="bg1"/>
                </a:solidFill>
                <a:latin typeface="Times New Roman" panose="02020603050405020304" charset="0"/>
                <a:ea typeface="宋体" panose="02010600030101010101" pitchFamily="2" charset="-122"/>
                <a:cs typeface="Times New Roman" panose="02020603050405020304" charset="0"/>
              </a:rPr>
              <a:t>4</a:t>
            </a:r>
            <a:r>
              <a:rPr lang="zh-CN" sz="1600" b="1">
                <a:solidFill>
                  <a:schemeClr val="bg1"/>
                </a:solidFill>
                <a:latin typeface="Times New Roman" panose="02020603050405020304" charset="0"/>
                <a:ea typeface="宋体" panose="02010600030101010101" pitchFamily="2" charset="-122"/>
              </a:rPr>
              <a:t>、在</a:t>
            </a:r>
            <a:r>
              <a:rPr lang="en-US" sz="1600" b="1">
                <a:solidFill>
                  <a:schemeClr val="bg1"/>
                </a:solidFill>
                <a:latin typeface="Times New Roman" panose="02020603050405020304" charset="0"/>
                <a:ea typeface="宋体" panose="02010600030101010101" pitchFamily="2" charset="-122"/>
              </a:rPr>
              <a:t>4</a:t>
            </a:r>
            <a:r>
              <a:rPr lang="zh-CN" sz="1600" b="1">
                <a:solidFill>
                  <a:schemeClr val="bg1"/>
                </a:solidFill>
                <a:latin typeface="Times New Roman" panose="02020603050405020304" charset="0"/>
                <a:ea typeface="宋体" panose="02010600030101010101" pitchFamily="2" charset="-122"/>
              </a:rPr>
              <a:t>月</a:t>
            </a:r>
            <a:r>
              <a:rPr lang="en-US" sz="1600" b="1">
                <a:solidFill>
                  <a:schemeClr val="bg1"/>
                </a:solidFill>
                <a:latin typeface="Times New Roman" panose="02020603050405020304" charset="0"/>
                <a:ea typeface="宋体" panose="02010600030101010101" pitchFamily="2" charset="-122"/>
              </a:rPr>
              <a:t>9</a:t>
            </a:r>
            <a:r>
              <a:rPr lang="zh-CN" sz="1600" b="1">
                <a:solidFill>
                  <a:schemeClr val="bg1"/>
                </a:solidFill>
                <a:latin typeface="Times New Roman" panose="02020603050405020304" charset="0"/>
                <a:ea typeface="宋体" panose="02010600030101010101" pitchFamily="2" charset="-122"/>
              </a:rPr>
              <a:t>日完成了对移情分析的总结报告，总结整理出在此阶段有所改变的需求，并在文档其中加入了讨论过程的内容和针对各个用户群体的移情图。</a:t>
            </a:r>
            <a:endParaRPr lang="zh-CN" altLang="en-US" sz="1600" b="1">
              <a:solidFill>
                <a:schemeClr val="bg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4" cstate="screen"/>
          <a:stretch>
            <a:fillRect/>
          </a:stretch>
        </p:blipFill>
        <p:spPr>
          <a:xfrm>
            <a:off x="0" y="0"/>
            <a:ext cx="12192000" cy="6858000"/>
          </a:xfrm>
          <a:prstGeom prst="rect">
            <a:avLst/>
          </a:prstGeom>
        </p:spPr>
      </p:pic>
      <p:pic>
        <p:nvPicPr>
          <p:cNvPr id="53" name="图片 52"/>
          <p:cNvPicPr>
            <a:picLocks noChangeAspect="1"/>
          </p:cNvPicPr>
          <p:nvPr/>
        </p:nvPicPr>
        <p:blipFill>
          <a:blip r:embed="rId5" cstate="screen"/>
          <a:stretch>
            <a:fillRect/>
          </a:stretch>
        </p:blipFill>
        <p:spPr>
          <a:xfrm>
            <a:off x="0" y="0"/>
            <a:ext cx="12192000" cy="5996380"/>
          </a:xfrm>
          <a:prstGeom prst="rect">
            <a:avLst/>
          </a:prstGeom>
        </p:spPr>
      </p:pic>
      <p:sp>
        <p:nvSpPr>
          <p:cNvPr id="54" name="矩形 53"/>
          <p:cNvSpPr/>
          <p:nvPr/>
        </p:nvSpPr>
        <p:spPr>
          <a:xfrm>
            <a:off x="842043" y="661783"/>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6" cstate="screen"/>
          <a:stretch>
            <a:fillRect/>
          </a:stretch>
        </p:blipFill>
        <p:spPr>
          <a:xfrm>
            <a:off x="4644390" y="477520"/>
            <a:ext cx="2903855" cy="582295"/>
          </a:xfrm>
          <a:prstGeom prst="rect">
            <a:avLst/>
          </a:prstGeom>
          <a:effectLst>
            <a:outerShdw blurRad="50800" dist="38100" dir="5400000" algn="t" rotWithShape="0">
              <a:prstClr val="black">
                <a:alpha val="40000"/>
              </a:prstClr>
            </a:outerShdw>
          </a:effectLst>
        </p:spPr>
      </p:pic>
      <p:sp>
        <p:nvSpPr>
          <p:cNvPr id="1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3" name="文本框 2"/>
          <p:cNvSpPr txBox="1"/>
          <p:nvPr/>
        </p:nvSpPr>
        <p:spPr>
          <a:xfrm>
            <a:off x="1050925" y="599758"/>
            <a:ext cx="5080000" cy="337185"/>
          </a:xfrm>
          <a:prstGeom prst="rect">
            <a:avLst/>
          </a:prstGeom>
          <a:noFill/>
          <a:ln w="9525">
            <a:noFill/>
          </a:ln>
        </p:spPr>
        <p:txBody>
          <a:bodyPr>
            <a:spAutoFit/>
          </a:bodyPr>
          <a:lstStyle/>
          <a:p>
            <a:pPr indent="0"/>
            <a:r>
              <a:rPr lang="zh-CN" altLang="en-US" sz="1600" b="1">
                <a:solidFill>
                  <a:schemeClr val="bg1"/>
                </a:solidFill>
                <a:latin typeface="Times New Roman" panose="02020603050405020304" charset="0"/>
                <a:ea typeface="宋体" panose="02010600030101010101" pitchFamily="2" charset="-122"/>
              </a:rPr>
              <a:t>移情阶段需求变化整理</a:t>
            </a:r>
          </a:p>
        </p:txBody>
      </p:sp>
      <p:sp>
        <p:nvSpPr>
          <p:cNvPr id="79" name="文本框 78"/>
          <p:cNvSpPr txBox="1"/>
          <p:nvPr/>
        </p:nvSpPr>
        <p:spPr>
          <a:xfrm>
            <a:off x="4822000" y="537911"/>
            <a:ext cx="2548000" cy="460375"/>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3.移情分析</a:t>
            </a:r>
          </a:p>
        </p:txBody>
      </p:sp>
      <p:graphicFrame>
        <p:nvGraphicFramePr>
          <p:cNvPr id="2" name="表格 1"/>
          <p:cNvGraphicFramePr/>
          <p:nvPr>
            <p:custDataLst>
              <p:tags r:id="rId1"/>
            </p:custDataLst>
          </p:nvPr>
        </p:nvGraphicFramePr>
        <p:xfrm>
          <a:off x="842010" y="1059815"/>
          <a:ext cx="10844530" cy="5734685"/>
        </p:xfrm>
        <a:graphic>
          <a:graphicData uri="http://schemas.openxmlformats.org/drawingml/2006/table">
            <a:tbl>
              <a:tblPr firstRow="1" bandRow="1">
                <a:tableStyleId>{5940675A-B579-460E-94D1-54222C63F5DA}</a:tableStyleId>
              </a:tblPr>
              <a:tblGrid>
                <a:gridCol w="633730">
                  <a:extLst>
                    <a:ext uri="{9D8B030D-6E8A-4147-A177-3AD203B41FA5}">
                      <a16:colId xmlns:a16="http://schemas.microsoft.com/office/drawing/2014/main" val="20000"/>
                    </a:ext>
                  </a:extLst>
                </a:gridCol>
                <a:gridCol w="1398905">
                  <a:extLst>
                    <a:ext uri="{9D8B030D-6E8A-4147-A177-3AD203B41FA5}">
                      <a16:colId xmlns:a16="http://schemas.microsoft.com/office/drawing/2014/main" val="20001"/>
                    </a:ext>
                  </a:extLst>
                </a:gridCol>
                <a:gridCol w="2465070">
                  <a:extLst>
                    <a:ext uri="{9D8B030D-6E8A-4147-A177-3AD203B41FA5}">
                      <a16:colId xmlns:a16="http://schemas.microsoft.com/office/drawing/2014/main" val="20002"/>
                    </a:ext>
                  </a:extLst>
                </a:gridCol>
                <a:gridCol w="6346825">
                  <a:extLst>
                    <a:ext uri="{9D8B030D-6E8A-4147-A177-3AD203B41FA5}">
                      <a16:colId xmlns:a16="http://schemas.microsoft.com/office/drawing/2014/main" val="20003"/>
                    </a:ext>
                  </a:extLst>
                </a:gridCol>
              </a:tblGrid>
              <a:tr h="21336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需求名称</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原先设计的需求</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现在实际的需求</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08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用户设置</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有一般APP都有的注册登录的功能，同时要有实名认证的功能。</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有一般APP都有的注册登录的功能，同时要有实名认证的功能。用户可以对一些不和用户账号绑定的设置进行改动，例如：字体大小。对于作品是否用户原创也要设计相应的机制。</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6680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社区</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能够发布分享动态并能够进行点赞评论收藏某些孤傲喜欢独处不愿意使用社区功能的模块，可以自行关闭社区模块，参考微信自行关闭朋友圈</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能够发布分享动态并能够进行点赞评论收藏某些孤傲喜欢独处不愿意使用社区功能的模块，可以自行关闭社区模块，参考微信自行关闭朋友圈，可发布短视频</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550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购物</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能够直接购买，添加购物车，提交订单，查看物流信息，查看历史订单，售后咨询</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能够直接购买，添加购物车，提交订单，查看物流信息，查看历史订单，售后咨询。艺术品交易模块可对艺术家信誉进行评价和查看。某些艺术品会定期参与促销活动。设置热门榜、智能排序、筛选、个性化推荐功能。</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672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4</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展示</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AR展示，图片展示，文字展示，视频展示</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AR展示，图片展示，文字展示（删除了视频展示，用户反映认为视频展示浪费时间）</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336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5</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UI</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简洁明快</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用户可自定义修改UI主题类型</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672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6</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登录</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用户可通过注册的账号密码进行登录。</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用户可通过注册的账号密码进行登录。也可通过增加微信/QQ进行快速登录。</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4008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7</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信息保留</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艺术品下架之后不关闭艺术品详细信息界面，艺术品信息仍然保留，但仅限于用户自己收藏夹内，用户仍然可以鉴赏艺术品，只是不能再购买，若使用搜索功能平台则不再显示已下架的艺术品</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0675">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8</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首页</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以展示为主</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以展示为主，杜绝弹窗广告；不使用过多色彩，要尽量美观、有设计感</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2672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9</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个人主页</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基本个人信息</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基本个人信息，个人主页藏品集锦功能，用户有权设置浏览和评论权限，用户可查看已购清单</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1336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10</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交易面板</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可查看卖家信用</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21310">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11</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身份认证</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chemeClr val="bg1"/>
                          </a:solidFill>
                          <a:latin typeface="宋体" panose="02010600030101010101" pitchFamily="2" charset="-122"/>
                          <a:ea typeface="宋体" panose="02010600030101010101" pitchFamily="2" charset="-122"/>
                          <a:cs typeface="宋体" panose="02010600030101010101" pitchFamily="2" charset="-122"/>
                        </a:rPr>
                        <a:t>在保证可靠的前提下尽量简化操作，提高审核效率，避免用户流失</a:t>
                      </a:r>
                      <a:endParaRPr lang="en-US" altLang="en-US" sz="1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4" name="图片 73"/>
          <p:cNvPicPr>
            <a:picLocks noChangeAspect="1"/>
          </p:cNvPicPr>
          <p:nvPr/>
        </p:nvPicPr>
        <p:blipFill>
          <a:blip r:embed="rId3" cstate="screen"/>
          <a:stretch>
            <a:fillRect/>
          </a:stretch>
        </p:blipFill>
        <p:spPr>
          <a:xfrm>
            <a:off x="0" y="0"/>
            <a:ext cx="12192000" cy="6858000"/>
          </a:xfrm>
          <a:prstGeom prst="rect">
            <a:avLst/>
          </a:prstGeom>
        </p:spPr>
      </p:pic>
      <p:pic>
        <p:nvPicPr>
          <p:cNvPr id="75" name="图片 74"/>
          <p:cNvPicPr>
            <a:picLocks noChangeAspect="1"/>
          </p:cNvPicPr>
          <p:nvPr/>
        </p:nvPicPr>
        <p:blipFill>
          <a:blip r:embed="rId4" cstate="screen"/>
          <a:stretch>
            <a:fillRect/>
          </a:stretch>
        </p:blipFill>
        <p:spPr>
          <a:xfrm>
            <a:off x="0" y="0"/>
            <a:ext cx="12192000" cy="5996380"/>
          </a:xfrm>
          <a:prstGeom prst="rect">
            <a:avLst/>
          </a:prstGeom>
        </p:spPr>
      </p:pic>
      <p:sp>
        <p:nvSpPr>
          <p:cNvPr id="76" name="矩形 75"/>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4644188" y="477737"/>
            <a:ext cx="2903622" cy="582015"/>
            <a:chOff x="1459832" y="2326104"/>
            <a:chExt cx="4283242" cy="513348"/>
          </a:xfrm>
        </p:grpSpPr>
        <p:pic>
          <p:nvPicPr>
            <p:cNvPr id="78" name="图片 77"/>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9" name="文本框 78"/>
            <p:cNvSpPr txBox="1"/>
            <p:nvPr/>
          </p:nvSpPr>
          <p:spPr>
            <a:xfrm>
              <a:off x="1722129" y="2379179"/>
              <a:ext cx="3758651" cy="406059"/>
            </a:xfrm>
            <a:prstGeom prst="rect">
              <a:avLst/>
            </a:prstGeom>
            <a:noFill/>
          </p:spPr>
          <p:txBody>
            <a:bodyPr wrap="square" rtlCol="0">
              <a:spAutoFit/>
            </a:bodyPr>
            <a:lstStyle/>
            <a:p>
              <a:pPr algn="ctr"/>
              <a:r>
                <a:rPr lang="en-US" sz="2400" dirty="0">
                  <a:solidFill>
                    <a:srgbClr val="354964"/>
                  </a:solidFill>
                  <a:latin typeface="文悦古体仿宋 (非商业用途)" pitchFamily="50" charset="-122"/>
                  <a:ea typeface="文悦古体仿宋 (非商业用途)" pitchFamily="50" charset="-122"/>
                </a:rPr>
                <a:t>3.移情分析</a:t>
              </a:r>
            </a:p>
          </p:txBody>
        </p:sp>
      </p:gr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4" name="图片 3"/>
          <p:cNvPicPr/>
          <p:nvPr/>
        </p:nvPicPr>
        <p:blipFill>
          <a:blip r:embed="rId6"/>
          <a:stretch>
            <a:fillRect/>
          </a:stretch>
        </p:blipFill>
        <p:spPr>
          <a:xfrm>
            <a:off x="756285" y="800735"/>
            <a:ext cx="3408045" cy="3201035"/>
          </a:xfrm>
          <a:prstGeom prst="rect">
            <a:avLst/>
          </a:prstGeom>
          <a:noFill/>
          <a:ln w="9525">
            <a:noFill/>
          </a:ln>
        </p:spPr>
      </p:pic>
      <p:sp>
        <p:nvSpPr>
          <p:cNvPr id="101" name="文本框 100"/>
          <p:cNvSpPr txBox="1"/>
          <p:nvPr/>
        </p:nvSpPr>
        <p:spPr>
          <a:xfrm>
            <a:off x="5590540" y="1607502"/>
            <a:ext cx="5080000" cy="275590"/>
          </a:xfrm>
          <a:prstGeom prst="rect">
            <a:avLst/>
          </a:prstGeom>
          <a:noFill/>
          <a:ln w="9525">
            <a:noFill/>
          </a:ln>
        </p:spPr>
        <p:txBody>
          <a:bodyPr>
            <a:spAutoFit/>
          </a:bodyPr>
          <a:lstStyle/>
          <a:p>
            <a:pPr indent="0"/>
            <a:r>
              <a:rPr lang="zh-CN" sz="1200" b="1">
                <a:solidFill>
                  <a:schemeClr val="bg1"/>
                </a:solidFill>
                <a:latin typeface="Times New Roman" panose="02020603050405020304" charset="0"/>
                <a:ea typeface="宋体" panose="02010600030101010101" pitchFamily="2" charset="-122"/>
              </a:rPr>
              <a:t>绘制的移情图</a:t>
            </a:r>
            <a:endParaRPr lang="zh-CN" altLang="en-US" sz="1200" b="1">
              <a:solidFill>
                <a:schemeClr val="bg1"/>
              </a:solidFill>
              <a:latin typeface="Times New Roman" panose="02020603050405020304" charset="0"/>
              <a:ea typeface="宋体" panose="02010600030101010101" pitchFamily="2" charset="-122"/>
            </a:endParaRPr>
          </a:p>
        </p:txBody>
      </p:sp>
      <p:pic>
        <p:nvPicPr>
          <p:cNvPr id="15" name="图片 15"/>
          <p:cNvPicPr>
            <a:picLocks noChangeAspect="1" noChangeArrowheads="1"/>
          </p:cNvPicPr>
          <p:nvPr/>
        </p:nvPicPr>
        <p:blipFill>
          <a:blip r:embed="rId7" cstate="print">
            <a:extLst>
              <a:ext uri="{28A0092B-C50C-407E-A947-70E740481C1C}">
                <a14:useLocalDpi xmlns:a14="http://schemas.microsoft.com/office/drawing/2010/main" val="0"/>
              </a:ext>
            </a:extLst>
          </a:blip>
          <a:srcRect l="4270" t="4920" r="6150" b="2170"/>
          <a:stretch>
            <a:fillRect/>
          </a:stretch>
        </p:blipFill>
        <p:spPr>
          <a:xfrm>
            <a:off x="8268335" y="800735"/>
            <a:ext cx="3144520" cy="3261360"/>
          </a:xfrm>
          <a:prstGeom prst="rect">
            <a:avLst/>
          </a:prstGeom>
          <a:solidFill>
            <a:srgbClr val="FFFFFF">
              <a:shade val="85000"/>
            </a:srgbClr>
          </a:solidFill>
          <a:ln w="88900" cap="sq" cmpd="sng" algn="ctr">
            <a:solidFill>
              <a:srgbClr val="FFFFFF"/>
            </a:solidFill>
            <a:prstDash val="solid"/>
            <a:miter lim="800000"/>
            <a:headEnd type="none" w="med" len="med"/>
            <a:tailEnd type="none" w="med" len="me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图片 14"/>
          <p:cNvPicPr>
            <a:picLocks noChangeAspect="1" noChangeArrowheads="1"/>
          </p:cNvPicPr>
          <p:nvPr/>
        </p:nvPicPr>
        <p:blipFill>
          <a:blip r:embed="rId8" cstate="print">
            <a:extLst>
              <a:ext uri="{28A0092B-C50C-407E-A947-70E740481C1C}">
                <a14:useLocalDpi xmlns:a14="http://schemas.microsoft.com/office/drawing/2010/main" val="0"/>
              </a:ext>
            </a:extLst>
          </a:blip>
          <a:srcRect l="5354" t="6802" r="4703" b="11867"/>
          <a:stretch>
            <a:fillRect/>
          </a:stretch>
        </p:blipFill>
        <p:spPr>
          <a:xfrm>
            <a:off x="4399915" y="2410778"/>
            <a:ext cx="3652520" cy="3302635"/>
          </a:xfrm>
          <a:prstGeom prst="rect">
            <a:avLst/>
          </a:prstGeom>
          <a:solidFill>
            <a:srgbClr val="FFFFFF">
              <a:shade val="85000"/>
            </a:srgbClr>
          </a:solidFill>
          <a:ln w="88900" cap="sq" cmpd="sng" algn="ctr">
            <a:solidFill>
              <a:srgbClr val="FFFFFF"/>
            </a:solidFill>
            <a:prstDash val="solid"/>
            <a:miter lim="800000"/>
            <a:headEnd type="none" w="med" len="med"/>
            <a:tailEnd type="none" w="med" len="me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4" cstate="screen"/>
          <a:stretch>
            <a:fillRect/>
          </a:stretch>
        </p:blipFill>
        <p:spPr>
          <a:xfrm>
            <a:off x="0" y="0"/>
            <a:ext cx="12192000" cy="5996380"/>
          </a:xfrm>
          <a:prstGeom prst="rect">
            <a:avLst/>
          </a:prstGeom>
        </p:spPr>
      </p:pic>
      <p:sp>
        <p:nvSpPr>
          <p:cNvPr id="31" name="矩形 30"/>
          <p:cNvSpPr/>
          <p:nvPr/>
        </p:nvSpPr>
        <p:spPr>
          <a:xfrm>
            <a:off x="673767" y="76809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41" name="Straight Connector 4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947420" y="828040"/>
            <a:ext cx="2818130" cy="1899920"/>
          </a:xfrm>
          <a:prstGeom prst="rect">
            <a:avLst/>
          </a:prstGeom>
          <a:noFill/>
        </p:spPr>
        <p:txBody>
          <a:bodyPr wrap="square" rtlCol="0">
            <a:spAutoFit/>
          </a:bodyPr>
          <a:lstStyle/>
          <a:p>
            <a:pPr algn="ctr">
              <a:lnSpc>
                <a:spcPct val="120000"/>
              </a:lnSpc>
            </a:pPr>
            <a:r>
              <a:rPr lang="en-US" sz="1400" dirty="0">
                <a:solidFill>
                  <a:schemeClr val="bg1"/>
                </a:solidFill>
              </a:rPr>
              <a:t>1、在阅读04-ideate.pptx后，并由李欣飏同学整理课上的重点内容后，小组内部在4月13日进行第一次讨论，总结出6个案例，其中，通过每人3票的方式投票选出3个最多人选的案例，作为我们小组的案例讨论对象。</a:t>
            </a:r>
          </a:p>
        </p:txBody>
      </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1" name="文本框 100"/>
          <p:cNvSpPr txBox="1"/>
          <p:nvPr/>
        </p:nvSpPr>
        <p:spPr>
          <a:xfrm>
            <a:off x="809625" y="2787015"/>
            <a:ext cx="5080000" cy="3016210"/>
          </a:xfrm>
          <a:prstGeom prst="rect">
            <a:avLst/>
          </a:prstGeom>
          <a:noFill/>
          <a:ln w="9525">
            <a:noFill/>
          </a:ln>
        </p:spPr>
        <p:txBody>
          <a:bodyPr>
            <a:spAutoFit/>
          </a:bodyPr>
          <a:lstStyle/>
          <a:p>
            <a:pPr indent="0"/>
            <a:r>
              <a:rPr lang="zh-CN" sz="1400" b="1" dirty="0">
                <a:solidFill>
                  <a:schemeClr val="bg1"/>
                </a:solidFill>
                <a:latin typeface="Times New Roman" panose="02020603050405020304" charset="0"/>
                <a:ea typeface="宋体" panose="02010600030101010101" pitchFamily="2" charset="-122"/>
              </a:rPr>
              <a:t>案例：</a:t>
            </a:r>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1</a:t>
            </a:r>
            <a:r>
              <a:rPr lang="zh-CN" sz="1400" b="0" dirty="0">
                <a:solidFill>
                  <a:schemeClr val="bg1"/>
                </a:solidFill>
                <a:latin typeface="Times New Roman" panose="02020603050405020304" charset="0"/>
                <a:ea typeface="宋体" panose="02010600030101010101" pitchFamily="2" charset="-122"/>
              </a:rPr>
              <a:t>）</a:t>
            </a:r>
            <a:r>
              <a:rPr lang="zh-CN" sz="1600" b="0" dirty="0">
                <a:solidFill>
                  <a:srgbClr val="FFC000"/>
                </a:solidFill>
                <a:latin typeface="Times New Roman" panose="02020603050405020304" charset="0"/>
                <a:ea typeface="宋体" panose="02010600030101010101" pitchFamily="2" charset="-122"/>
              </a:rPr>
              <a:t>经费不够的艺术品爱好者希望可以无限制地浏览艺术家所有的艺术品，但是会和艺术家的商品利益发生冲突，艺术家可能不希望自己的艺术品无条件免费展示，希望可以有收费机制</a:t>
            </a:r>
            <a:r>
              <a:rPr lang="en-US" sz="1600" b="0" dirty="0">
                <a:solidFill>
                  <a:srgbClr val="FFC000"/>
                </a:solidFill>
                <a:latin typeface="Times New Roman" panose="02020603050405020304" charset="0"/>
                <a:ea typeface="宋体" panose="02010600030101010101" pitchFamily="2" charset="-122"/>
                <a:cs typeface="Times New Roman" panose="02020603050405020304" charset="0"/>
              </a:rPr>
              <a:t> </a:t>
            </a:r>
            <a:r>
              <a:rPr lang="zh-CN" sz="1600" b="0" dirty="0">
                <a:solidFill>
                  <a:srgbClr val="FFC000"/>
                </a:solidFill>
                <a:latin typeface="Times New Roman" panose="02020603050405020304" charset="0"/>
                <a:ea typeface="宋体" panose="02010600030101010101" pitchFamily="2" charset="-122"/>
              </a:rPr>
              <a:t>。</a:t>
            </a:r>
            <a:r>
              <a:rPr lang="zh-CN" sz="1400" b="0" dirty="0">
                <a:solidFill>
                  <a:schemeClr val="bg1"/>
                </a:solidFill>
                <a:latin typeface="Times New Roman" panose="02020603050405020304" charset="0"/>
                <a:ea typeface="宋体" panose="02010600030101010101" pitchFamily="2" charset="-122"/>
              </a:rPr>
              <a:t>（获得小组成员投票数：</a:t>
            </a:r>
            <a:r>
              <a:rPr lang="en-US" sz="1400" b="0" dirty="0">
                <a:solidFill>
                  <a:schemeClr val="bg1"/>
                </a:solidFill>
                <a:latin typeface="Times New Roman" panose="02020603050405020304" charset="0"/>
                <a:ea typeface="宋体" panose="02010600030101010101" pitchFamily="2" charset="-122"/>
              </a:rPr>
              <a:t>4</a:t>
            </a:r>
            <a:r>
              <a:rPr lang="zh-CN" sz="1400" b="0" dirty="0">
                <a:solidFill>
                  <a:schemeClr val="bg1"/>
                </a:solidFill>
                <a:latin typeface="Times New Roman" panose="02020603050405020304" charset="0"/>
                <a:ea typeface="宋体" panose="02010600030101010101" pitchFamily="2" charset="-122"/>
              </a:rPr>
              <a:t>）</a:t>
            </a: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2</a:t>
            </a:r>
            <a:r>
              <a:rPr lang="zh-CN" sz="1400" b="0" dirty="0">
                <a:solidFill>
                  <a:schemeClr val="bg1"/>
                </a:solidFill>
                <a:latin typeface="Times New Roman" panose="02020603050405020304" charset="0"/>
                <a:ea typeface="宋体" panose="02010600030101010101" pitchFamily="2" charset="-122"/>
              </a:rPr>
              <a:t>）用户在界面上功能复杂度的展示，是直接全部显示在主界面还是分散开来界面更加精简，但是功能会少一些。</a:t>
            </a:r>
            <a:r>
              <a:rPr lang="en-US" sz="1400" b="0" dirty="0">
                <a:solidFill>
                  <a:schemeClr val="bg1"/>
                </a:solidFill>
                <a:latin typeface="Times New Roman" panose="02020603050405020304" charset="0"/>
                <a:ea typeface="宋体" panose="02010600030101010101" pitchFamily="2" charset="-122"/>
              </a:rPr>
              <a:t>1</a:t>
            </a:r>
            <a:endParaRPr lang="zh-CN" sz="1400" b="0" dirty="0">
              <a:latin typeface="Times New Roman" panose="02020603050405020304" charset="0"/>
              <a:ea typeface="宋体" panose="02010600030101010101" pitchFamily="2" charset="-122"/>
            </a:endParaRP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3</a:t>
            </a:r>
            <a:r>
              <a:rPr lang="zh-CN" sz="1400" b="0" dirty="0">
                <a:solidFill>
                  <a:schemeClr val="bg1"/>
                </a:solidFill>
                <a:latin typeface="Times New Roman" panose="02020603050405020304" charset="0"/>
                <a:ea typeface="宋体" panose="02010600030101010101" pitchFamily="2" charset="-122"/>
              </a:rPr>
              <a:t>）用户手机性能太低，</a:t>
            </a:r>
            <a:r>
              <a:rPr lang="en-US" sz="1400" b="0" dirty="0">
                <a:solidFill>
                  <a:schemeClr val="bg1"/>
                </a:solidFill>
                <a:latin typeface="Times New Roman" panose="02020603050405020304" charset="0"/>
                <a:ea typeface="宋体" panose="02010600030101010101" pitchFamily="2" charset="-122"/>
              </a:rPr>
              <a:t>AR</a:t>
            </a:r>
            <a:r>
              <a:rPr lang="zh-CN" sz="1400" b="0" dirty="0">
                <a:solidFill>
                  <a:schemeClr val="bg1"/>
                </a:solidFill>
                <a:latin typeface="Times New Roman" panose="02020603050405020304" charset="0"/>
                <a:ea typeface="宋体" panose="02010600030101010101" pitchFamily="2" charset="-122"/>
              </a:rPr>
              <a:t>展示功能无法加载。</a:t>
            </a:r>
            <a:r>
              <a:rPr lang="en-US" sz="1400" b="0" dirty="0">
                <a:solidFill>
                  <a:schemeClr val="bg1"/>
                </a:solidFill>
                <a:latin typeface="Times New Roman" panose="02020603050405020304" charset="0"/>
                <a:ea typeface="宋体" panose="02010600030101010101" pitchFamily="2" charset="-122"/>
              </a:rPr>
              <a:t>2</a:t>
            </a:r>
            <a:endParaRPr lang="zh-CN" sz="1400" b="0" dirty="0">
              <a:latin typeface="Times New Roman" panose="02020603050405020304" charset="0"/>
              <a:ea typeface="宋体" panose="02010600030101010101" pitchFamily="2" charset="-122"/>
            </a:endParaRP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4</a:t>
            </a:r>
            <a:r>
              <a:rPr lang="zh-CN" sz="1400" b="0" dirty="0">
                <a:solidFill>
                  <a:schemeClr val="bg1"/>
                </a:solidFill>
                <a:latin typeface="Times New Roman" panose="02020603050405020304" charset="0"/>
                <a:ea typeface="宋体" panose="02010600030101010101" pitchFamily="2" charset="-122"/>
              </a:rPr>
              <a:t>）</a:t>
            </a:r>
            <a:r>
              <a:rPr lang="zh-CN" sz="1400" b="0" dirty="0">
                <a:solidFill>
                  <a:srgbClr val="FFC000"/>
                </a:solidFill>
                <a:latin typeface="Times New Roman" panose="02020603050405020304" charset="0"/>
                <a:ea typeface="宋体" panose="02010600030101010101" pitchFamily="2" charset="-122"/>
              </a:rPr>
              <a:t>用户可以自主设置评论权限，防止恶意评论伤害。</a:t>
            </a:r>
            <a:r>
              <a:rPr lang="en-US" sz="1400" b="0" dirty="0">
                <a:solidFill>
                  <a:schemeClr val="bg1"/>
                </a:solidFill>
                <a:latin typeface="Times New Roman" panose="02020603050405020304" charset="0"/>
                <a:ea typeface="宋体" panose="02010600030101010101" pitchFamily="2" charset="-122"/>
              </a:rPr>
              <a:t>4</a:t>
            </a:r>
            <a:endParaRPr lang="zh-CN" sz="1400" b="0" dirty="0">
              <a:latin typeface="Times New Roman" panose="02020603050405020304" charset="0"/>
              <a:ea typeface="宋体" panose="02010600030101010101" pitchFamily="2" charset="-122"/>
            </a:endParaRP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5</a:t>
            </a:r>
            <a:r>
              <a:rPr lang="zh-CN" sz="1400" b="0" dirty="0">
                <a:solidFill>
                  <a:schemeClr val="bg1"/>
                </a:solidFill>
                <a:latin typeface="Times New Roman" panose="02020603050405020304" charset="0"/>
                <a:ea typeface="宋体" panose="02010600030101010101" pitchFamily="2" charset="-122"/>
              </a:rPr>
              <a:t>）</a:t>
            </a:r>
            <a:r>
              <a:rPr lang="zh-CN" sz="1400" b="0" dirty="0">
                <a:solidFill>
                  <a:srgbClr val="FFC000"/>
                </a:solidFill>
                <a:latin typeface="Times New Roman" panose="02020603050405020304" charset="0"/>
                <a:ea typeface="宋体" panose="02010600030101010101" pitchFamily="2" charset="-122"/>
              </a:rPr>
              <a:t>用户有时候和卖家交易联系不上，卖家可能没有注意到聊天信息导致和用户产生纠纷。</a:t>
            </a:r>
            <a:r>
              <a:rPr lang="en-US" sz="1400" b="0" dirty="0">
                <a:latin typeface="Times New Roman" panose="02020603050405020304" charset="0"/>
                <a:ea typeface="宋体" panose="02010600030101010101" pitchFamily="2" charset="-122"/>
              </a:rPr>
              <a:t>3</a:t>
            </a:r>
            <a:endParaRPr lang="zh-CN" sz="1400" b="0" dirty="0">
              <a:latin typeface="Times New Roman" panose="02020603050405020304" charset="0"/>
              <a:ea typeface="宋体" panose="02010600030101010101" pitchFamily="2" charset="-122"/>
            </a:endParaRPr>
          </a:p>
          <a:p>
            <a:pPr indent="0"/>
            <a:r>
              <a:rPr lang="zh-CN" sz="1400" b="0" dirty="0">
                <a:solidFill>
                  <a:schemeClr val="bg1"/>
                </a:solidFill>
                <a:latin typeface="Times New Roman" panose="02020603050405020304" charset="0"/>
                <a:ea typeface="宋体" panose="02010600030101010101" pitchFamily="2" charset="-122"/>
              </a:rPr>
              <a:t>（</a:t>
            </a:r>
            <a:r>
              <a:rPr lang="en-US" sz="1400" b="0" dirty="0">
                <a:solidFill>
                  <a:schemeClr val="bg1"/>
                </a:solidFill>
                <a:latin typeface="Times New Roman" panose="02020603050405020304" charset="0"/>
                <a:ea typeface="宋体" panose="02010600030101010101" pitchFamily="2" charset="-122"/>
                <a:cs typeface="Times New Roman" panose="02020603050405020304" charset="0"/>
              </a:rPr>
              <a:t>6</a:t>
            </a:r>
            <a:r>
              <a:rPr lang="zh-CN" sz="1400" b="0" dirty="0">
                <a:solidFill>
                  <a:schemeClr val="bg1"/>
                </a:solidFill>
                <a:latin typeface="Times New Roman" panose="02020603050405020304" charset="0"/>
                <a:ea typeface="宋体" panose="02010600030101010101" pitchFamily="2" charset="-122"/>
              </a:rPr>
              <a:t>）艺术品收藏家买了一幅画作，收到后发现是残次品，与艺术家的描述不相符，与艺术家交流后，艺术家拒绝退款并坚持自己的画作是完整的符合描述的。</a:t>
            </a:r>
            <a:r>
              <a:rPr lang="en-US" sz="1400" b="0" dirty="0">
                <a:solidFill>
                  <a:schemeClr val="bg1"/>
                </a:solidFill>
                <a:latin typeface="Times New Roman" panose="02020603050405020304" charset="0"/>
                <a:ea typeface="宋体" panose="02010600030101010101" pitchFamily="2" charset="-122"/>
              </a:rPr>
              <a:t>1</a:t>
            </a:r>
            <a:endParaRPr lang="en-US" altLang="en-US" sz="1400" b="0" dirty="0">
              <a:solidFill>
                <a:schemeClr val="bg1"/>
              </a:solidFill>
              <a:latin typeface="Times New Roman" panose="02020603050405020304" charset="0"/>
              <a:ea typeface="宋体" panose="02010600030101010101" pitchFamily="2" charset="-122"/>
            </a:endParaRPr>
          </a:p>
        </p:txBody>
      </p:sp>
      <p:sp>
        <p:nvSpPr>
          <p:cNvPr id="3" name="TextBox 51"/>
          <p:cNvSpPr txBox="1"/>
          <p:nvPr/>
        </p:nvSpPr>
        <p:spPr>
          <a:xfrm>
            <a:off x="8205470" y="887095"/>
            <a:ext cx="2818130" cy="1899920"/>
          </a:xfrm>
          <a:prstGeom prst="rect">
            <a:avLst/>
          </a:prstGeom>
          <a:noFill/>
        </p:spPr>
        <p:txBody>
          <a:bodyPr wrap="square" rtlCol="0">
            <a:spAutoFit/>
          </a:bodyPr>
          <a:lstStyle/>
          <a:p>
            <a:pPr algn="ctr">
              <a:lnSpc>
                <a:spcPct val="120000"/>
              </a:lnSpc>
            </a:pPr>
            <a:r>
              <a:rPr lang="en-US" sz="1400" dirty="0">
                <a:solidFill>
                  <a:schemeClr val="bg1"/>
                </a:solidFill>
              </a:rPr>
              <a:t>2、在4月13日的会议中，针对第一个案例提出了10个问题，在众多问题中投票选出一个，针对这一问题讨论出10个解决方案，从中选出3个进行记录以便今后进行实施。由李欣飏同学对讨论过程进行记录。</a:t>
            </a:r>
          </a:p>
        </p:txBody>
      </p:sp>
      <p:sp>
        <p:nvSpPr>
          <p:cNvPr id="4" name="文本框 3"/>
          <p:cNvSpPr txBox="1"/>
          <p:nvPr/>
        </p:nvSpPr>
        <p:spPr>
          <a:xfrm>
            <a:off x="6438265" y="2539047"/>
            <a:ext cx="5080000" cy="3599815"/>
          </a:xfrm>
          <a:prstGeom prst="rect">
            <a:avLst/>
          </a:prstGeom>
          <a:noFill/>
          <a:ln w="9525">
            <a:noFill/>
          </a:ln>
        </p:spPr>
        <p:txBody>
          <a:bodyPr>
            <a:spAutoFit/>
          </a:bodyPr>
          <a:lstStyle/>
          <a:p>
            <a:pPr indent="0"/>
            <a:r>
              <a:rPr lang="zh-CN" sz="1200" b="1">
                <a:solidFill>
                  <a:schemeClr val="bg1"/>
                </a:solidFill>
                <a:latin typeface="Times New Roman" panose="02020603050405020304" charset="0"/>
                <a:ea typeface="宋体" panose="02010600030101010101" pitchFamily="2" charset="-122"/>
              </a:rPr>
              <a:t>解决方案：</a:t>
            </a:r>
            <a:endParaRPr lang="zh-CN" sz="1200" b="0">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1</a:t>
            </a:r>
            <a:r>
              <a:rPr lang="zh-CN" sz="1200" b="0">
                <a:solidFill>
                  <a:schemeClr val="bg1"/>
                </a:solidFill>
                <a:latin typeface="Times New Roman" panose="02020603050405020304" charset="0"/>
                <a:ea typeface="宋体" panose="02010600030101010101" pitchFamily="2" charset="-122"/>
              </a:rPr>
              <a:t>）</a:t>
            </a:r>
            <a:r>
              <a:rPr lang="zh-CN" sz="1200" b="0">
                <a:solidFill>
                  <a:srgbClr val="FF0000"/>
                </a:solidFill>
                <a:latin typeface="Times New Roman" panose="02020603050405020304" charset="0"/>
                <a:ea typeface="宋体" panose="02010600030101010101" pitchFamily="2" charset="-122"/>
              </a:rPr>
              <a:t>愿意免费展示平台可以将他的展示的艺术品放置在艺术品推荐首页（首页通知书一样）。</a:t>
            </a:r>
            <a:r>
              <a:rPr lang="en-US" sz="1200" b="0">
                <a:solidFill>
                  <a:schemeClr val="bg1"/>
                </a:solidFill>
                <a:latin typeface="Times New Roman" panose="02020603050405020304" charset="0"/>
                <a:ea typeface="宋体" panose="02010600030101010101" pitchFamily="2" charset="-122"/>
              </a:rPr>
              <a:t>3</a:t>
            </a:r>
            <a:endParaRPr lang="zh-CN" sz="1200" b="0">
              <a:latin typeface="Times New Roman" panose="02020603050405020304" charset="0"/>
              <a:ea typeface="宋体" panose="02010600030101010101" pitchFamily="2" charset="-122"/>
            </a:endParaRPr>
          </a:p>
          <a:p>
            <a:pPr indent="0"/>
            <a:r>
              <a:rPr lang="zh-CN" sz="1200" b="0">
                <a:latin typeface="Times New Roman" panose="02020603050405020304" charset="0"/>
                <a:ea typeface="宋体" panose="02010600030101010101" pitchFamily="2" charset="-122"/>
              </a:rPr>
              <a:t>（</a:t>
            </a:r>
            <a:r>
              <a:rPr lang="en-US" sz="1200" b="0">
                <a:latin typeface="Times New Roman" panose="02020603050405020304" charset="0"/>
                <a:ea typeface="宋体" panose="02010600030101010101" pitchFamily="2" charset="-122"/>
                <a:cs typeface="Times New Roman" panose="02020603050405020304" charset="0"/>
              </a:rPr>
              <a:t>2</a:t>
            </a:r>
            <a:r>
              <a:rPr lang="zh-CN" sz="1200" b="0">
                <a:latin typeface="Times New Roman" panose="02020603050405020304" charset="0"/>
                <a:ea typeface="宋体" panose="02010600030101010101" pitchFamily="2" charset="-122"/>
              </a:rPr>
              <a:t>）</a:t>
            </a:r>
            <a:r>
              <a:rPr lang="zh-CN" sz="1200" b="0">
                <a:solidFill>
                  <a:srgbClr val="FF0000"/>
                </a:solidFill>
                <a:latin typeface="Times New Roman" panose="02020603050405020304" charset="0"/>
                <a:ea typeface="宋体" panose="02010600030101010101" pitchFamily="2" charset="-122"/>
              </a:rPr>
              <a:t>访问量可以换算为收益进入艺术家的个人账户中</a:t>
            </a:r>
            <a:r>
              <a:rPr lang="en-US" sz="1200" b="0">
                <a:solidFill>
                  <a:srgbClr val="FF0000"/>
                </a:solidFill>
                <a:latin typeface="Times New Roman" panose="02020603050405020304" charset="0"/>
                <a:ea typeface="宋体" panose="02010600030101010101" pitchFamily="2" charset="-122"/>
                <a:cs typeface="Times New Roman" panose="02020603050405020304" charset="0"/>
              </a:rPr>
              <a:t> </a:t>
            </a:r>
            <a:r>
              <a:rPr lang="zh-CN" sz="1200" b="0">
                <a:solidFill>
                  <a:srgbClr val="FF0000"/>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rPr>
              <a:t>3</a:t>
            </a:r>
            <a:endParaRPr lang="zh-CN" sz="1200" b="0">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3</a:t>
            </a:r>
            <a:r>
              <a:rPr lang="zh-CN" sz="1200" b="0">
                <a:solidFill>
                  <a:schemeClr val="bg1"/>
                </a:solidFill>
                <a:latin typeface="Times New Roman" panose="02020603050405020304" charset="0"/>
                <a:ea typeface="宋体" panose="02010600030101010101" pitchFamily="2" charset="-122"/>
              </a:rPr>
              <a:t>）通过免费展示可以默认提升艺术家的信誉评价</a:t>
            </a:r>
            <a:r>
              <a:rPr lang="en-US" sz="1200" b="0">
                <a:solidFill>
                  <a:schemeClr val="bg1"/>
                </a:solidFill>
                <a:latin typeface="Times New Roman" panose="02020603050405020304" charset="0"/>
                <a:ea typeface="宋体" panose="02010600030101010101" pitchFamily="2" charset="-122"/>
              </a:rPr>
              <a:t>5</a:t>
            </a:r>
            <a:r>
              <a:rPr lang="zh-CN" sz="1200" b="0">
                <a:solidFill>
                  <a:schemeClr val="bg1"/>
                </a:solidFill>
                <a:latin typeface="Times New Roman" panose="02020603050405020304" charset="0"/>
                <a:ea typeface="宋体" panose="02010600030101010101" pitchFamily="2" charset="-122"/>
              </a:rPr>
              <a:t>个百分点 。</a:t>
            </a:r>
            <a:r>
              <a:rPr lang="en-US" sz="1200" b="0">
                <a:solidFill>
                  <a:schemeClr val="bg1"/>
                </a:solidFill>
                <a:latin typeface="Times New Roman" panose="02020603050405020304" charset="0"/>
                <a:ea typeface="宋体" panose="02010600030101010101" pitchFamily="2" charset="-122"/>
              </a:rPr>
              <a:t>1</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4</a:t>
            </a:r>
            <a:r>
              <a:rPr lang="zh-CN" sz="1200" b="0">
                <a:solidFill>
                  <a:schemeClr val="bg1"/>
                </a:solidFill>
                <a:latin typeface="Times New Roman" panose="02020603050405020304" charset="0"/>
                <a:ea typeface="宋体" panose="02010600030101010101" pitchFamily="2" charset="-122"/>
              </a:rPr>
              <a:t>）愿意免费展示平台可以将他本人名片推荐到推荐艺术家页面当中。 </a:t>
            </a:r>
            <a:r>
              <a:rPr lang="en-US" sz="1200" b="0">
                <a:solidFill>
                  <a:schemeClr val="bg1"/>
                </a:solidFill>
                <a:latin typeface="Times New Roman" panose="02020603050405020304" charset="0"/>
                <a:ea typeface="宋体" panose="02010600030101010101" pitchFamily="2" charset="-122"/>
              </a:rPr>
              <a:t>1</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5</a:t>
            </a:r>
            <a:r>
              <a:rPr lang="zh-CN" sz="1200" b="0">
                <a:solidFill>
                  <a:schemeClr val="bg1"/>
                </a:solidFill>
                <a:latin typeface="Times New Roman" panose="02020603050405020304" charset="0"/>
                <a:ea typeface="宋体" panose="02010600030101010101" pitchFamily="2" charset="-122"/>
              </a:rPr>
              <a:t>）免费展示的艺术品会设立一个显眼的标志来吸引用户的注意，增加艺术品的浏览量 。</a:t>
            </a:r>
            <a:r>
              <a:rPr lang="en-US" sz="1200" b="0">
                <a:solidFill>
                  <a:schemeClr val="bg1"/>
                </a:solidFill>
                <a:latin typeface="Times New Roman" panose="02020603050405020304" charset="0"/>
                <a:ea typeface="宋体" panose="02010600030101010101" pitchFamily="2" charset="-122"/>
              </a:rPr>
              <a:t>1</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6</a:t>
            </a:r>
            <a:r>
              <a:rPr lang="zh-CN" sz="1200" b="0">
                <a:solidFill>
                  <a:schemeClr val="bg1"/>
                </a:solidFill>
                <a:latin typeface="Times New Roman" panose="02020603050405020304" charset="0"/>
                <a:ea typeface="宋体" panose="02010600030101010101" pitchFamily="2" charset="-122"/>
              </a:rPr>
              <a:t>）免费展示的艺术品在后台审核时可以优先审核。</a:t>
            </a:r>
            <a:r>
              <a:rPr lang="en-US" sz="1200" b="0">
                <a:solidFill>
                  <a:schemeClr val="bg1"/>
                </a:solidFill>
                <a:latin typeface="Times New Roman" panose="02020603050405020304" charset="0"/>
                <a:ea typeface="宋体" panose="02010600030101010101" pitchFamily="2" charset="-122"/>
              </a:rPr>
              <a:t>0</a:t>
            </a:r>
            <a:endParaRPr lang="zh-CN" sz="1200" b="0">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7</a:t>
            </a:r>
            <a:r>
              <a:rPr lang="zh-CN" sz="1200" b="0">
                <a:solidFill>
                  <a:schemeClr val="bg1"/>
                </a:solidFill>
                <a:latin typeface="Times New Roman" panose="02020603050405020304" charset="0"/>
                <a:ea typeface="宋体" panose="02010600030101010101" pitchFamily="2" charset="-122"/>
              </a:rPr>
              <a:t>）</a:t>
            </a:r>
            <a:r>
              <a:rPr lang="zh-CN" sz="1200" b="0">
                <a:solidFill>
                  <a:srgbClr val="FF0000"/>
                </a:solidFill>
                <a:latin typeface="Times New Roman" panose="02020603050405020304" charset="0"/>
                <a:ea typeface="宋体" panose="02010600030101010101" pitchFamily="2" charset="-122"/>
              </a:rPr>
              <a:t>免费展示的艺术品可以拥有打赏功能，而付费观赏艺术品是不设置打赏功能的</a:t>
            </a:r>
            <a:r>
              <a:rPr lang="en-US" sz="1200" b="0">
                <a:solidFill>
                  <a:srgbClr val="FF0000"/>
                </a:solidFill>
                <a:latin typeface="Times New Roman" panose="02020603050405020304" charset="0"/>
                <a:ea typeface="宋体" panose="02010600030101010101" pitchFamily="2" charset="-122"/>
                <a:cs typeface="Times New Roman" panose="02020603050405020304" charset="0"/>
              </a:rPr>
              <a:t> </a:t>
            </a:r>
            <a:r>
              <a:rPr lang="zh-CN" sz="1200" b="0">
                <a:solidFill>
                  <a:srgbClr val="FF0000"/>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rPr>
              <a:t>3</a:t>
            </a:r>
            <a:endParaRPr lang="zh-CN" sz="1200" b="0">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8</a:t>
            </a:r>
            <a:r>
              <a:rPr lang="zh-CN" sz="1200" b="0">
                <a:solidFill>
                  <a:schemeClr val="bg1"/>
                </a:solidFill>
                <a:latin typeface="Times New Roman" panose="02020603050405020304" charset="0"/>
                <a:ea typeface="宋体" panose="02010600030101010101" pitchFamily="2" charset="-122"/>
              </a:rPr>
              <a:t>）免费展示艺术品的艺术家可以在录制</a:t>
            </a:r>
            <a:r>
              <a:rPr lang="en-US" sz="1200" b="0">
                <a:solidFill>
                  <a:schemeClr val="bg1"/>
                </a:solidFill>
                <a:latin typeface="Times New Roman" panose="02020603050405020304" charset="0"/>
                <a:ea typeface="宋体" panose="02010600030101010101" pitchFamily="2" charset="-122"/>
              </a:rPr>
              <a:t>AR</a:t>
            </a:r>
            <a:r>
              <a:rPr lang="zh-CN" sz="1200" b="0">
                <a:solidFill>
                  <a:schemeClr val="bg1"/>
                </a:solidFill>
                <a:latin typeface="Times New Roman" panose="02020603050405020304" charset="0"/>
                <a:ea typeface="宋体" panose="02010600030101010101" pitchFamily="2" charset="-122"/>
              </a:rPr>
              <a:t>功能所需数据时平台给予一定的优惠 。</a:t>
            </a:r>
            <a:r>
              <a:rPr lang="en-US" sz="1200" b="0">
                <a:solidFill>
                  <a:schemeClr val="bg1"/>
                </a:solidFill>
                <a:latin typeface="Times New Roman" panose="02020603050405020304" charset="0"/>
                <a:ea typeface="宋体" panose="02010600030101010101" pitchFamily="2" charset="-122"/>
              </a:rPr>
              <a:t>1</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9</a:t>
            </a:r>
            <a:r>
              <a:rPr lang="zh-CN" sz="1200" b="0">
                <a:solidFill>
                  <a:schemeClr val="bg1"/>
                </a:solidFill>
                <a:latin typeface="Times New Roman" panose="02020603050405020304" charset="0"/>
                <a:ea typeface="宋体" panose="02010600030101010101" pitchFamily="2" charset="-122"/>
              </a:rPr>
              <a:t>）免费展示艺术品的艺术家平台会给他发放相应的优惠券，他在购买其他艺术家的艺术品的时候可以使用，类似于艺术家内部购买优惠政策。</a:t>
            </a:r>
            <a:r>
              <a:rPr lang="en-US" sz="1200" b="0">
                <a:solidFill>
                  <a:schemeClr val="bg1"/>
                </a:solidFill>
                <a:latin typeface="Times New Roman" panose="02020603050405020304" charset="0"/>
                <a:ea typeface="宋体" panose="02010600030101010101" pitchFamily="2" charset="-122"/>
              </a:rPr>
              <a:t>0</a:t>
            </a:r>
            <a:endParaRPr lang="zh-CN" sz="1200" b="0">
              <a:solidFill>
                <a:schemeClr val="bg1"/>
              </a:solidFill>
              <a:latin typeface="Times New Roman" panose="02020603050405020304" charset="0"/>
              <a:ea typeface="宋体" panose="02010600030101010101" pitchFamily="2" charset="-122"/>
            </a:endParaRPr>
          </a:p>
          <a:p>
            <a:pPr indent="0"/>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cs typeface="Times New Roman" panose="02020603050405020304" charset="0"/>
              </a:rPr>
              <a:t>10</a:t>
            </a:r>
            <a:r>
              <a:rPr lang="zh-CN" sz="1200" b="0">
                <a:solidFill>
                  <a:schemeClr val="bg1"/>
                </a:solidFill>
                <a:latin typeface="Times New Roman" panose="02020603050405020304" charset="0"/>
                <a:ea typeface="宋体" panose="02010600030101010101" pitchFamily="2" charset="-122"/>
              </a:rPr>
              <a:t>）免费展示的艺术品在交易成功之后，平台收取的相应艺术品的手续费会减少</a:t>
            </a:r>
            <a:r>
              <a:rPr lang="en-US" sz="1200" b="0">
                <a:solidFill>
                  <a:schemeClr val="bg1"/>
                </a:solidFill>
                <a:latin typeface="Times New Roman" panose="02020603050405020304" charset="0"/>
                <a:ea typeface="宋体" panose="02010600030101010101" pitchFamily="2" charset="-122"/>
              </a:rPr>
              <a:t>15% </a:t>
            </a:r>
            <a:r>
              <a:rPr lang="zh-CN" sz="1200" b="0">
                <a:solidFill>
                  <a:schemeClr val="bg1"/>
                </a:solidFill>
                <a:latin typeface="Times New Roman" panose="02020603050405020304" charset="0"/>
                <a:ea typeface="宋体" panose="02010600030101010101" pitchFamily="2" charset="-122"/>
              </a:rPr>
              <a:t>。</a:t>
            </a:r>
            <a:r>
              <a:rPr lang="en-US" sz="1200" b="0">
                <a:solidFill>
                  <a:schemeClr val="bg1"/>
                </a:solidFill>
                <a:latin typeface="Times New Roman" panose="02020603050405020304" charset="0"/>
                <a:ea typeface="宋体" panose="02010600030101010101" pitchFamily="2" charset="-122"/>
              </a:rPr>
              <a:t>2</a:t>
            </a:r>
            <a:endParaRPr lang="en-US" altLang="en-US" sz="1200" b="0">
              <a:solidFill>
                <a:schemeClr val="bg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4"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41" name="Straight Connector 4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947420" y="828040"/>
            <a:ext cx="2818130" cy="2675255"/>
          </a:xfrm>
          <a:prstGeom prst="rect">
            <a:avLst/>
          </a:prstGeom>
          <a:noFill/>
        </p:spPr>
        <p:txBody>
          <a:bodyPr wrap="square" rtlCol="0">
            <a:spAutoFit/>
          </a:bodyPr>
          <a:lstStyle/>
          <a:p>
            <a:pPr algn="ctr">
              <a:lnSpc>
                <a:spcPct val="120000"/>
              </a:lnSpc>
            </a:pPr>
            <a:r>
              <a:rPr lang="en-US" sz="1400" dirty="0">
                <a:solidFill>
                  <a:schemeClr val="bg1"/>
                </a:solidFill>
              </a:rPr>
              <a:t>3、在4月16日的会议中，针对另外两个案例进行问题讨论，以头脑风暴的形式，大家踊跃表达自己的看法，最后讨论得出了这两个案例的问题以及解决方案。本次讨论过程由汪诗怡同学进行记录；王华怿和李欣飏同学主持会议讨论；梅肖玥同学负责后续图的绘制；罗一焱负责编写ideate总结文档。</a:t>
            </a:r>
          </a:p>
        </p:txBody>
      </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7"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5233" y="998220"/>
            <a:ext cx="7536815" cy="5486400"/>
          </a:xfrm>
          <a:prstGeom prst="rect">
            <a:avLst/>
          </a:prstGeom>
        </p:spPr>
      </p:pic>
      <p:sp>
        <p:nvSpPr>
          <p:cNvPr id="7" name="文本框 6"/>
          <p:cNvSpPr txBox="1"/>
          <p:nvPr/>
        </p:nvSpPr>
        <p:spPr>
          <a:xfrm>
            <a:off x="1050925" y="4546600"/>
            <a:ext cx="5080000" cy="337185"/>
          </a:xfrm>
          <a:prstGeom prst="rect">
            <a:avLst/>
          </a:prstGeom>
          <a:noFill/>
          <a:ln w="9525">
            <a:noFill/>
          </a:ln>
        </p:spPr>
        <p:txBody>
          <a:bodyPr>
            <a:spAutoFit/>
          </a:bodyPr>
          <a:lstStyle/>
          <a:p>
            <a:pPr indent="0"/>
            <a:r>
              <a:rPr lang="en-US" sz="1600" b="1">
                <a:solidFill>
                  <a:schemeClr val="bg1"/>
                </a:solidFill>
                <a:latin typeface="Times New Roman" panose="02020603050405020304" charset="0"/>
                <a:ea typeface="宋体" panose="02010600030101010101" pitchFamily="2" charset="-122"/>
              </a:rPr>
              <a:t>Ideate</a:t>
            </a:r>
            <a:r>
              <a:rPr lang="zh-CN" sz="1600" b="1">
                <a:solidFill>
                  <a:schemeClr val="bg1"/>
                </a:solidFill>
                <a:latin typeface="Times New Roman" panose="02020603050405020304" charset="0"/>
                <a:ea typeface="宋体" panose="02010600030101010101" pitchFamily="2" charset="-122"/>
              </a:rPr>
              <a:t>阶段成果</a:t>
            </a:r>
            <a:endParaRPr lang="zh-CN" altLang="en-US" sz="1600" b="1">
              <a:solidFill>
                <a:schemeClr val="bg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4"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41" name="Straight Connector 4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947420" y="828040"/>
            <a:ext cx="2818130" cy="2675255"/>
          </a:xfrm>
          <a:prstGeom prst="rect">
            <a:avLst/>
          </a:prstGeom>
          <a:noFill/>
        </p:spPr>
        <p:txBody>
          <a:bodyPr wrap="square" rtlCol="0">
            <a:spAutoFit/>
          </a:bodyPr>
          <a:lstStyle/>
          <a:p>
            <a:pPr algn="ctr">
              <a:lnSpc>
                <a:spcPct val="120000"/>
              </a:lnSpc>
            </a:pPr>
            <a:r>
              <a:rPr lang="en-US" sz="1400" dirty="0">
                <a:solidFill>
                  <a:schemeClr val="bg1"/>
                </a:solidFill>
              </a:rPr>
              <a:t>3、在4月16日的会议中，针对另外两个案例进行问题讨论，以头脑风暴的形式，大家踊跃表达自己的看法，最后讨论得出了这两个案例的问题以及解决方案。本次讨论过程由汪诗怡同学进行记录；王华怿和李欣飏同学主持会议讨论；梅肖玥同学负责后续图的绘制；罗一焱负责编写ideate总结文档。</a:t>
            </a:r>
          </a:p>
        </p:txBody>
      </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9"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2860" y="1212215"/>
            <a:ext cx="7536180" cy="4784090"/>
          </a:xfrm>
          <a:prstGeom prst="rect">
            <a:avLst/>
          </a:prstGeom>
        </p:spPr>
      </p:pic>
      <p:sp>
        <p:nvSpPr>
          <p:cNvPr id="105" name="文本框 104"/>
          <p:cNvSpPr txBox="1"/>
          <p:nvPr/>
        </p:nvSpPr>
        <p:spPr>
          <a:xfrm>
            <a:off x="1050925" y="4546600"/>
            <a:ext cx="5080000" cy="337185"/>
          </a:xfrm>
          <a:prstGeom prst="rect">
            <a:avLst/>
          </a:prstGeom>
          <a:noFill/>
          <a:ln w="9525">
            <a:noFill/>
          </a:ln>
        </p:spPr>
        <p:txBody>
          <a:bodyPr>
            <a:spAutoFit/>
          </a:bodyPr>
          <a:lstStyle/>
          <a:p>
            <a:pPr indent="0"/>
            <a:r>
              <a:rPr lang="en-US" sz="1600" b="1">
                <a:solidFill>
                  <a:schemeClr val="bg1"/>
                </a:solidFill>
                <a:latin typeface="Times New Roman" panose="02020603050405020304" charset="0"/>
                <a:ea typeface="宋体" panose="02010600030101010101" pitchFamily="2" charset="-122"/>
              </a:rPr>
              <a:t>Ideate</a:t>
            </a:r>
            <a:r>
              <a:rPr lang="zh-CN" sz="1600" b="1">
                <a:solidFill>
                  <a:schemeClr val="bg1"/>
                </a:solidFill>
                <a:latin typeface="Times New Roman" panose="02020603050405020304" charset="0"/>
                <a:ea typeface="宋体" panose="02010600030101010101" pitchFamily="2" charset="-122"/>
              </a:rPr>
              <a:t>阶段成果</a:t>
            </a:r>
            <a:endParaRPr lang="zh-CN" altLang="en-US" sz="1600" b="1">
              <a:solidFill>
                <a:schemeClr val="bg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4"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grpSp>
        <p:nvGrpSpPr>
          <p:cNvPr id="39" name="Group 3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41" name="Straight Connector 40"/>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673768" y="1178896"/>
            <a:ext cx="2818130" cy="2675255"/>
          </a:xfrm>
          <a:prstGeom prst="rect">
            <a:avLst/>
          </a:prstGeom>
          <a:noFill/>
        </p:spPr>
        <p:txBody>
          <a:bodyPr wrap="square" rtlCol="0">
            <a:spAutoFit/>
          </a:bodyPr>
          <a:lstStyle/>
          <a:p>
            <a:pPr algn="ctr">
              <a:lnSpc>
                <a:spcPct val="120000"/>
              </a:lnSpc>
            </a:pPr>
            <a:r>
              <a:rPr lang="en-US" sz="1400" dirty="0">
                <a:solidFill>
                  <a:schemeClr val="bg1"/>
                </a:solidFill>
              </a:rPr>
              <a:t>3、在4月16日的会议中，针对另外两个案例进行问题讨论，以头脑风暴的形式，大家踊跃表达自己的看法，最后讨论得出了这两个案例的问题以及解决方案。本次讨论过程由汪诗怡同学进行记录；王华怿和李欣飏同学主持会议讨论；梅肖玥同学负责后续图的绘制；罗一焱负责编写ideate总结文档。</a:t>
            </a:r>
          </a:p>
        </p:txBody>
      </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1050925" y="4546600"/>
            <a:ext cx="5080000" cy="337185"/>
          </a:xfrm>
          <a:prstGeom prst="rect">
            <a:avLst/>
          </a:prstGeom>
          <a:noFill/>
          <a:ln w="9525">
            <a:noFill/>
          </a:ln>
        </p:spPr>
        <p:txBody>
          <a:bodyPr>
            <a:spAutoFit/>
          </a:bodyPr>
          <a:lstStyle/>
          <a:p>
            <a:pPr indent="0"/>
            <a:r>
              <a:rPr sz="1600" b="1">
                <a:solidFill>
                  <a:schemeClr val="bg1"/>
                </a:solidFill>
                <a:latin typeface="Times New Roman" panose="02020603050405020304" charset="0"/>
                <a:ea typeface="宋体" panose="02010600030101010101" pitchFamily="2" charset="-122"/>
              </a:rPr>
              <a:t>Ideate阶段需求变更</a:t>
            </a:r>
          </a:p>
        </p:txBody>
      </p:sp>
      <p:pic>
        <p:nvPicPr>
          <p:cNvPr id="21" name="图片 21"/>
          <p:cNvPicPr>
            <a:picLocks noChangeAspect="1"/>
          </p:cNvPicPr>
          <p:nvPr/>
        </p:nvPicPr>
        <p:blipFill>
          <a:blip r:embed="rId6">
            <a:extLst>
              <a:ext uri="{28A0092B-C50C-407E-A947-70E740481C1C}">
                <a14:useLocalDpi xmlns:a14="http://schemas.microsoft.com/office/drawing/2010/main" val="0"/>
              </a:ext>
            </a:extLst>
          </a:blip>
          <a:srcRect l="17778" t="425" b="1"/>
          <a:stretch>
            <a:fillRect/>
          </a:stretch>
        </p:blipFill>
        <p:spPr>
          <a:xfrm>
            <a:off x="3653790" y="1414145"/>
            <a:ext cx="7806690" cy="4495800"/>
          </a:xfrm>
          <a:prstGeom prst="rect">
            <a:avLst/>
          </a:prstGeom>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5"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44188" y="477737"/>
            <a:ext cx="2903622" cy="582015"/>
            <a:chOff x="1459832" y="2326104"/>
            <a:chExt cx="4283242" cy="513348"/>
          </a:xfrm>
        </p:grpSpPr>
        <p:pic>
          <p:nvPicPr>
            <p:cNvPr id="33" name="图片 32"/>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4.Ideate</a:t>
              </a:r>
            </a:p>
          </p:txBody>
        </p:sp>
      </p:gr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1184275" y="200660"/>
            <a:ext cx="5080000" cy="337185"/>
          </a:xfrm>
          <a:prstGeom prst="rect">
            <a:avLst/>
          </a:prstGeom>
          <a:noFill/>
          <a:ln w="9525">
            <a:noFill/>
          </a:ln>
        </p:spPr>
        <p:txBody>
          <a:bodyPr>
            <a:spAutoFit/>
          </a:bodyPr>
          <a:lstStyle/>
          <a:p>
            <a:pPr indent="0"/>
            <a:r>
              <a:rPr lang="en-US" sz="1600" b="1">
                <a:solidFill>
                  <a:schemeClr val="bg1"/>
                </a:solidFill>
                <a:latin typeface="Times New Roman" panose="02020603050405020304" charset="0"/>
                <a:ea typeface="宋体" panose="02010600030101010101" pitchFamily="2" charset="-122"/>
              </a:rPr>
              <a:t>Ideate</a:t>
            </a:r>
            <a:r>
              <a:rPr lang="zh-CN" sz="1600" b="1">
                <a:solidFill>
                  <a:schemeClr val="bg1"/>
                </a:solidFill>
                <a:latin typeface="Times New Roman" panose="02020603050405020304" charset="0"/>
                <a:ea typeface="宋体" panose="02010600030101010101" pitchFamily="2" charset="-122"/>
              </a:rPr>
              <a:t>阶段成果</a:t>
            </a:r>
            <a:endParaRPr lang="zh-CN" altLang="en-US" sz="1600" b="1">
              <a:solidFill>
                <a:schemeClr val="bg1"/>
              </a:solidFill>
              <a:latin typeface="Times New Roman" panose="02020603050405020304" charset="0"/>
              <a:ea typeface="宋体" panose="02010600030101010101" pitchFamily="2" charset="-122"/>
            </a:endParaRPr>
          </a:p>
        </p:txBody>
      </p:sp>
      <p:graphicFrame>
        <p:nvGraphicFramePr>
          <p:cNvPr id="3" name="表格 2"/>
          <p:cNvGraphicFramePr/>
          <p:nvPr>
            <p:custDataLst>
              <p:tags r:id="rId1"/>
            </p:custDataLst>
            <p:extLst>
              <p:ext uri="{D42A27DB-BD31-4B8C-83A1-F6EECF244321}">
                <p14:modId xmlns:p14="http://schemas.microsoft.com/office/powerpoint/2010/main" val="2092923979"/>
              </p:ext>
            </p:extLst>
          </p:nvPr>
        </p:nvGraphicFramePr>
        <p:xfrm>
          <a:off x="843206" y="1199038"/>
          <a:ext cx="10227249" cy="4331268"/>
        </p:xfrm>
        <a:graphic>
          <a:graphicData uri="http://schemas.openxmlformats.org/drawingml/2006/table">
            <a:tbl>
              <a:tblPr firstRow="1" bandRow="1">
                <a:tableStyleId>{5940675A-B579-460E-94D1-54222C63F5DA}</a:tableStyleId>
              </a:tblPr>
              <a:tblGrid>
                <a:gridCol w="746760">
                  <a:extLst>
                    <a:ext uri="{9D8B030D-6E8A-4147-A177-3AD203B41FA5}">
                      <a16:colId xmlns:a16="http://schemas.microsoft.com/office/drawing/2014/main" val="20000"/>
                    </a:ext>
                  </a:extLst>
                </a:gridCol>
                <a:gridCol w="1108846">
                  <a:extLst>
                    <a:ext uri="{9D8B030D-6E8A-4147-A177-3AD203B41FA5}">
                      <a16:colId xmlns:a16="http://schemas.microsoft.com/office/drawing/2014/main" val="20001"/>
                    </a:ext>
                  </a:extLst>
                </a:gridCol>
                <a:gridCol w="3808520">
                  <a:extLst>
                    <a:ext uri="{9D8B030D-6E8A-4147-A177-3AD203B41FA5}">
                      <a16:colId xmlns:a16="http://schemas.microsoft.com/office/drawing/2014/main" val="20002"/>
                    </a:ext>
                  </a:extLst>
                </a:gridCol>
                <a:gridCol w="4563123">
                  <a:extLst>
                    <a:ext uri="{9D8B030D-6E8A-4147-A177-3AD203B41FA5}">
                      <a16:colId xmlns:a16="http://schemas.microsoft.com/office/drawing/2014/main" val="20003"/>
                    </a:ext>
                  </a:extLst>
                </a:gridCol>
              </a:tblGrid>
              <a:tr h="0">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需求名称</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原先设计的需求</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现在实际的需求</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85198">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1</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购物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能够直接购买，添加购物车，提交订单，查看物流信息，查看历史订单，售后咨询。艺术品交易模块可对艺术家信誉进行评价和查看。某些艺术品会定期参与促销活动。设置热门榜、智能排序、筛选、个性化推荐功能。直接联系卖家。</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能够直接购买，添加购物车，提交订单，查看物流信息，查看历史订单，售后咨询。艺术品交易模块可对艺术家信誉进行评价和查看。某些艺术品会定期参与促销活动。设置热门榜、智能排序、筛选、个性化推荐功能。直接联系卖家</a:t>
                      </a:r>
                      <a:r>
                        <a:rPr lang="en-US" sz="1600" b="0">
                          <a:solidFill>
                            <a:srgbClr val="FF0000"/>
                          </a:solidFill>
                          <a:latin typeface="宋体" panose="02010600030101010101" pitchFamily="2" charset="-122"/>
                          <a:ea typeface="宋体" panose="02010600030101010101" pitchFamily="2" charset="-122"/>
                          <a:cs typeface="宋体" panose="02010600030101010101" pitchFamily="2" charset="-122"/>
                        </a:rPr>
                        <a:t>可设置短信通知</a:t>
                      </a:r>
                      <a:endParaRPr lang="en-US" altLang="en-US" sz="16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39190">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2</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展示</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AR展示，图片展示，文字展示</a:t>
                      </a:r>
                      <a:r>
                        <a:rPr lang="en-US" sz="1600" b="0">
                          <a:solidFill>
                            <a:srgbClr val="0070C0"/>
                          </a:solidFill>
                          <a:latin typeface="Times New Roman" panose="02020603050405020304" charset="0"/>
                          <a:cs typeface="Times New Roman" panose="02020603050405020304" charset="0"/>
                        </a:rPr>
                        <a:t> </a:t>
                      </a:r>
                      <a:endParaRPr lang="en-US" altLang="en-US" sz="1600" b="0">
                        <a:solidFill>
                          <a:srgbClr val="0070C0"/>
                        </a:solidFill>
                        <a:latin typeface="Times New Roman" panose="02020603050405020304" charset="0"/>
                        <a:ea typeface="宋体" panose="02010600030101010101" pitchFamily="2" charset="-122"/>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AR展示，图片展示，文字展示</a:t>
                      </a:r>
                      <a:r>
                        <a:rPr lang="en-US" sz="1600" b="0">
                          <a:solidFill>
                            <a:srgbClr val="FF0000"/>
                          </a:solidFill>
                          <a:latin typeface="宋体" panose="02010600030101010101" pitchFamily="2" charset="-122"/>
                          <a:ea typeface="宋体" panose="02010600030101010101" pitchFamily="2" charset="-122"/>
                          <a:cs typeface="宋体" panose="02010600030101010101" pitchFamily="2" charset="-122"/>
                        </a:rPr>
                        <a:t>愿意免费展示平台可以将他的展示的艺术品放置在艺术品推荐首页（首页通知书一样）。访问量可以换算为收益进入艺术家的个人账户中。 免费展示的艺术品可以拥有打赏功能，而付费观赏艺术品是不设置打赏功能的。</a:t>
                      </a:r>
                      <a:endParaRPr lang="en-US" altLang="en-US" sz="16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39190">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3</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个人主页</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基本个人信息，个人主页藏品集锦功能，用户有权设置浏览和评论权限，用户可查看已购清单</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dirty="0">
                          <a:solidFill>
                            <a:schemeClr val="bg1"/>
                          </a:solidFill>
                          <a:latin typeface="宋体" panose="02010600030101010101" pitchFamily="2" charset="-122"/>
                          <a:ea typeface="宋体" panose="02010600030101010101" pitchFamily="2" charset="-122"/>
                          <a:cs typeface="宋体" panose="02010600030101010101" pitchFamily="2" charset="-122"/>
                        </a:rPr>
                        <a:t>基本个人信息，个人主页藏品集锦功能，用户有权设置浏览和评论权限，用户可查看已购清单</a:t>
                      </a:r>
                      <a:r>
                        <a:rPr lang="en-US" sz="1600" b="0" dirty="0">
                          <a:solidFill>
                            <a:srgbClr val="FF0000"/>
                          </a:solidFill>
                          <a:latin typeface="宋体" panose="02010600030101010101" pitchFamily="2" charset="-122"/>
                          <a:ea typeface="宋体" panose="02010600030101010101" pitchFamily="2" charset="-122"/>
                          <a:cs typeface="宋体" panose="02010600030101010101" pitchFamily="2" charset="-122"/>
                        </a:rPr>
                        <a:t>屏蔽带有侮辱性的关键词的评论。设置可以由用户开启的评论限制。</a:t>
                      </a:r>
                      <a:endParaRPr lang="en-US" altLang="en-US" sz="1600" b="0" dirty="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2382253" y="5280641"/>
            <a:ext cx="16555453" cy="2468885"/>
          </a:xfrm>
          <a:prstGeom prst="rect">
            <a:avLst/>
          </a:prstGeom>
        </p:spPr>
      </p:pic>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7" name="图片 16"/>
          <p:cNvPicPr>
            <a:picLocks noChangeAspect="1"/>
          </p:cNvPicPr>
          <p:nvPr/>
        </p:nvPicPr>
        <p:blipFill>
          <a:blip r:embed="rId5"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6" cstate="screen"/>
          <a:stretch>
            <a:fillRect/>
          </a:stretch>
        </p:blipFill>
        <p:spPr>
          <a:xfrm flipH="1">
            <a:off x="3867051" y="-1358079"/>
            <a:ext cx="8611737" cy="4316724"/>
          </a:xfrm>
          <a:prstGeom prst="rect">
            <a:avLst/>
          </a:prstGeom>
        </p:spPr>
      </p:pic>
      <p:sp>
        <p:nvSpPr>
          <p:cNvPr id="25" name="文本框 24"/>
          <p:cNvSpPr txBox="1"/>
          <p:nvPr/>
        </p:nvSpPr>
        <p:spPr>
          <a:xfrm>
            <a:off x="1655232" y="2809135"/>
            <a:ext cx="8818880" cy="2553335"/>
          </a:xfrm>
          <a:prstGeom prst="rect">
            <a:avLst/>
          </a:prstGeom>
          <a:noFill/>
        </p:spPr>
        <p:txBody>
          <a:bodyPr wrap="none" rtlCol="0">
            <a:spAutoFit/>
          </a:bodyPr>
          <a:lstStyle/>
          <a:p>
            <a:pPr algn="ctr"/>
            <a:r>
              <a:rPr lang="zh-CN" altLang="en-US" sz="8000" dirty="0">
                <a:solidFill>
                  <a:srgbClr val="354964"/>
                </a:solidFill>
                <a:latin typeface="文悦古体仿宋 (非商业用途)" pitchFamily="50" charset="-122"/>
                <a:ea typeface="文悦古体仿宋 (非商业用途)" pitchFamily="50" charset="-122"/>
                <a:sym typeface="+mn-ea"/>
              </a:rPr>
              <a:t>项目介绍</a:t>
            </a:r>
            <a:r>
              <a:rPr lang="en-US" altLang="zh-CN" sz="8000" dirty="0">
                <a:solidFill>
                  <a:srgbClr val="354964"/>
                </a:solidFill>
                <a:latin typeface="文悦古体仿宋 (非商业用途)" pitchFamily="50" charset="-122"/>
                <a:ea typeface="文悦古体仿宋 (非商业用途)" pitchFamily="50" charset="-122"/>
                <a:sym typeface="+mn-ea"/>
              </a:rPr>
              <a:t>&amp;</a:t>
            </a:r>
            <a:r>
              <a:rPr lang="zh-CN" altLang="en-US" sz="8000" dirty="0">
                <a:solidFill>
                  <a:srgbClr val="354964"/>
                </a:solidFill>
                <a:latin typeface="文悦古体仿宋 (非商业用途)" pitchFamily="50" charset="-122"/>
                <a:ea typeface="文悦古体仿宋 (非商业用途)" pitchFamily="50" charset="-122"/>
                <a:sym typeface="+mn-ea"/>
              </a:rPr>
              <a:t>人员介绍</a:t>
            </a:r>
            <a:endParaRPr lang="zh-CN" altLang="en-US" sz="8000" dirty="0">
              <a:solidFill>
                <a:srgbClr val="354964"/>
              </a:solidFill>
              <a:latin typeface="文悦古体仿宋 (非商业用途)" pitchFamily="50" charset="-122"/>
              <a:ea typeface="文悦古体仿宋 (非商业用途)" pitchFamily="50" charset="-122"/>
            </a:endParaRPr>
          </a:p>
          <a:p>
            <a:pPr algn="ctr"/>
            <a:endParaRPr lang="zh-CN" altLang="en-US" sz="8000" dirty="0">
              <a:solidFill>
                <a:srgbClr val="354964"/>
              </a:solidFill>
              <a:latin typeface="文悦古体仿宋 (非商业用途)" pitchFamily="50" charset="-122"/>
              <a:ea typeface="文悦古体仿宋 (非商业用途)" pitchFamily="50" charset="-122"/>
            </a:endParaRPr>
          </a:p>
        </p:txBody>
      </p:sp>
      <p:sp>
        <p:nvSpPr>
          <p:cNvPr id="26" name="文本框 25"/>
          <p:cNvSpPr txBox="1"/>
          <p:nvPr/>
        </p:nvSpPr>
        <p:spPr>
          <a:xfrm>
            <a:off x="3936219" y="1901203"/>
            <a:ext cx="4425950" cy="1106805"/>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PART ONE</a:t>
            </a:r>
          </a:p>
        </p:txBody>
      </p:sp>
      <p:pic>
        <p:nvPicPr>
          <p:cNvPr id="28" name="图片 27"/>
          <p:cNvPicPr>
            <a:picLocks noChangeAspect="1"/>
          </p:cNvPicPr>
          <p:nvPr/>
        </p:nvPicPr>
        <p:blipFill rotWithShape="1">
          <a:blip r:embed="rId7"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4035"/>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uxd202005</a:t>
            </a:r>
          </a:p>
        </p:txBody>
      </p:sp>
      <p:pic>
        <p:nvPicPr>
          <p:cNvPr id="32" name="图片 31"/>
          <p:cNvPicPr>
            <a:picLocks noChangeAspect="1"/>
          </p:cNvPicPr>
          <p:nvPr/>
        </p:nvPicPr>
        <p:blipFill>
          <a:blip r:embed="rId8"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67" name="图片 66"/>
          <p:cNvPicPr>
            <a:picLocks noChangeAspect="1"/>
          </p:cNvPicPr>
          <p:nvPr/>
        </p:nvPicPr>
        <p:blipFill>
          <a:blip r:embed="rId3" cstate="screen"/>
          <a:stretch>
            <a:fillRect/>
          </a:stretch>
        </p:blipFill>
        <p:spPr>
          <a:xfrm>
            <a:off x="0" y="0"/>
            <a:ext cx="12192000" cy="6858000"/>
          </a:xfrm>
          <a:prstGeom prst="rect">
            <a:avLst/>
          </a:prstGeom>
        </p:spPr>
      </p:pic>
      <p:pic>
        <p:nvPicPr>
          <p:cNvPr id="68" name="图片 67"/>
          <p:cNvPicPr>
            <a:picLocks noChangeAspect="1"/>
          </p:cNvPicPr>
          <p:nvPr/>
        </p:nvPicPr>
        <p:blipFill>
          <a:blip r:embed="rId4" cstate="screen"/>
          <a:stretch>
            <a:fillRect/>
          </a:stretch>
        </p:blipFill>
        <p:spPr>
          <a:xfrm>
            <a:off x="0" y="0"/>
            <a:ext cx="12192000" cy="5996380"/>
          </a:xfrm>
          <a:prstGeom prst="rect">
            <a:avLst/>
          </a:prstGeom>
        </p:spPr>
      </p:pic>
      <p:sp>
        <p:nvSpPr>
          <p:cNvPr id="69" name="矩形 68"/>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p:nvGrpSpPr>
        <p:grpSpPr>
          <a:xfrm>
            <a:off x="4644188" y="477737"/>
            <a:ext cx="2903622" cy="582015"/>
            <a:chOff x="1459832" y="2326104"/>
            <a:chExt cx="4283242" cy="513348"/>
          </a:xfrm>
        </p:grpSpPr>
        <p:pic>
          <p:nvPicPr>
            <p:cNvPr id="71" name="图片 70"/>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2" name="文本框 71"/>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5.Video</a:t>
              </a:r>
            </a:p>
          </p:txBody>
        </p:sp>
      </p:grpSp>
      <p:sp>
        <p:nvSpPr>
          <p:cNvPr id="30" name="TextBox 2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txBox="1"/>
          <p:nvPr/>
        </p:nvSpPr>
        <p:spPr>
          <a:xfrm>
            <a:off x="819704" y="1179943"/>
            <a:ext cx="10698527" cy="2730106"/>
          </a:xfrm>
          <a:prstGeom prst="rect">
            <a:avLst/>
          </a:prstGeom>
          <a:noFill/>
        </p:spPr>
        <p:txBody>
          <a:bodyPr wrap="square" rtlCol="0">
            <a:spAutoFit/>
          </a:bodyPr>
          <a:lstStyle/>
          <a:p>
            <a:pPr>
              <a:lnSpc>
                <a:spcPct val="120000"/>
              </a:lnSpc>
            </a:pPr>
            <a:r>
              <a:rPr lang="en-US" b="1" dirty="0">
                <a:solidFill>
                  <a:schemeClr val="bg1"/>
                </a:solidFill>
              </a:rPr>
              <a:t>2020/4/26晚上20：00，我们小组进行了例行的例会。通过对上课的讲解和组内的讨论，我们得到了以下的任务分析：</a:t>
            </a:r>
          </a:p>
          <a:p>
            <a:pPr>
              <a:lnSpc>
                <a:spcPct val="120000"/>
              </a:lnSpc>
            </a:pPr>
            <a:endParaRPr lang="en-US" b="1" dirty="0">
              <a:solidFill>
                <a:schemeClr val="bg1"/>
              </a:solidFill>
            </a:endParaRPr>
          </a:p>
          <a:p>
            <a:pPr>
              <a:lnSpc>
                <a:spcPct val="120000"/>
              </a:lnSpc>
            </a:pPr>
            <a:r>
              <a:rPr lang="en-US" b="1" dirty="0">
                <a:solidFill>
                  <a:schemeClr val="bg1"/>
                </a:solidFill>
              </a:rPr>
              <a:t>1、首先，组内讨论出两个Task（Task包括了5W的描述和一个完整的故事）。</a:t>
            </a:r>
          </a:p>
          <a:p>
            <a:pPr>
              <a:lnSpc>
                <a:spcPct val="120000"/>
              </a:lnSpc>
            </a:pPr>
            <a:endParaRPr lang="en-US" b="1" dirty="0">
              <a:solidFill>
                <a:schemeClr val="bg1"/>
              </a:solidFill>
            </a:endParaRPr>
          </a:p>
          <a:p>
            <a:pPr>
              <a:lnSpc>
                <a:spcPct val="120000"/>
              </a:lnSpc>
            </a:pPr>
            <a:r>
              <a:rPr lang="en-US" b="1" dirty="0">
                <a:solidFill>
                  <a:schemeClr val="bg1"/>
                </a:solidFill>
              </a:rPr>
              <a:t>2、之后，由Task得出两个剧本（由一个个分镜组成）和若干的任务流（包括输入输出）。</a:t>
            </a:r>
          </a:p>
          <a:p>
            <a:pPr>
              <a:lnSpc>
                <a:spcPct val="120000"/>
              </a:lnSpc>
            </a:pPr>
            <a:endParaRPr lang="en-US" b="1" dirty="0">
              <a:solidFill>
                <a:schemeClr val="bg1"/>
              </a:solidFill>
            </a:endParaRPr>
          </a:p>
          <a:p>
            <a:pPr>
              <a:lnSpc>
                <a:spcPct val="120000"/>
              </a:lnSpc>
            </a:pPr>
            <a:r>
              <a:rPr lang="en-US" b="1" dirty="0">
                <a:solidFill>
                  <a:schemeClr val="bg1"/>
                </a:solidFill>
              </a:rPr>
              <a:t>3、最后，根据剧本，拍摄Video和绘制故事板。由于疫情和家里情况缘故，我们决定回校后制作视频。</a:t>
            </a:r>
          </a:p>
        </p:txBody>
      </p:sp>
      <p:sp>
        <p:nvSpPr>
          <p:cNvPr id="23"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1136337" y="4442032"/>
            <a:ext cx="7918886" cy="1477328"/>
          </a:xfrm>
          <a:prstGeom prst="rect">
            <a:avLst/>
          </a:prstGeom>
          <a:noFill/>
          <a:ln w="9525">
            <a:noFill/>
          </a:ln>
        </p:spPr>
        <p:txBody>
          <a:bodyPr wrap="square">
            <a:spAutoFit/>
          </a:bodyPr>
          <a:lstStyle/>
          <a:p>
            <a:pPr indent="0"/>
            <a:r>
              <a:rPr lang="zh-CN" b="1" dirty="0">
                <a:solidFill>
                  <a:schemeClr val="accent1"/>
                </a:solidFill>
                <a:latin typeface="Times New Roman" panose="02020603050405020304" charset="0"/>
                <a:ea typeface="宋体" panose="02010600030101010101" pitchFamily="2" charset="-122"/>
              </a:rPr>
              <a:t>我们小组根据每个人的特长进行了分工：</a:t>
            </a:r>
          </a:p>
          <a:p>
            <a:pPr indent="0"/>
            <a:r>
              <a:rPr lang="zh-CN" b="1" dirty="0">
                <a:solidFill>
                  <a:schemeClr val="accent1"/>
                </a:solidFill>
                <a:latin typeface="Times New Roman" panose="02020603050405020304" charset="0"/>
                <a:ea typeface="宋体" panose="02010600030101010101" pitchFamily="2" charset="-122"/>
              </a:rPr>
              <a:t>王华怿负责</a:t>
            </a:r>
            <a:r>
              <a:rPr lang="en-US" b="1" dirty="0">
                <a:solidFill>
                  <a:schemeClr val="accent1"/>
                </a:solidFill>
                <a:latin typeface="Times New Roman" panose="02020603050405020304" charset="0"/>
                <a:ea typeface="宋体" panose="02010600030101010101" pitchFamily="2" charset="-122"/>
                <a:cs typeface="Times New Roman" panose="02020603050405020304" charset="0"/>
              </a:rPr>
              <a:t>Task</a:t>
            </a:r>
            <a:r>
              <a:rPr lang="zh-CN" b="1" dirty="0">
                <a:solidFill>
                  <a:schemeClr val="accent1"/>
                </a:solidFill>
                <a:latin typeface="Times New Roman" panose="02020603050405020304" charset="0"/>
                <a:ea typeface="宋体" panose="02010600030101010101" pitchFamily="2" charset="-122"/>
              </a:rPr>
              <a:t>的编写（会议上完成） </a:t>
            </a:r>
          </a:p>
          <a:p>
            <a:pPr indent="0"/>
            <a:r>
              <a:rPr lang="zh-CN" b="1" dirty="0">
                <a:solidFill>
                  <a:schemeClr val="accent1"/>
                </a:solidFill>
                <a:latin typeface="Times New Roman" panose="02020603050405020304" charset="0"/>
                <a:ea typeface="宋体" panose="02010600030101010101" pitchFamily="2" charset="-122"/>
              </a:rPr>
              <a:t>罗一焱负责任务流的编写（</a:t>
            </a:r>
            <a:r>
              <a:rPr lang="en-US" b="1" dirty="0">
                <a:solidFill>
                  <a:schemeClr val="accent1"/>
                </a:solidFill>
                <a:latin typeface="Times New Roman" panose="02020603050405020304" charset="0"/>
                <a:ea typeface="宋体" panose="02010600030101010101" pitchFamily="2" charset="-122"/>
                <a:cs typeface="Times New Roman" panose="02020603050405020304" charset="0"/>
              </a:rPr>
              <a:t>2020/4/20</a:t>
            </a:r>
            <a:r>
              <a:rPr lang="zh-CN" b="1" dirty="0">
                <a:solidFill>
                  <a:schemeClr val="accent1"/>
                </a:solidFill>
                <a:latin typeface="Times New Roman" panose="02020603050405020304" charset="0"/>
                <a:ea typeface="宋体" panose="02010600030101010101" pitchFamily="2" charset="-122"/>
              </a:rPr>
              <a:t>当天完成）</a:t>
            </a:r>
          </a:p>
          <a:p>
            <a:pPr indent="0"/>
            <a:r>
              <a:rPr lang="zh-CN" b="1" dirty="0">
                <a:solidFill>
                  <a:schemeClr val="accent1"/>
                </a:solidFill>
                <a:latin typeface="Times New Roman" panose="02020603050405020304" charset="0"/>
                <a:ea typeface="宋体" panose="02010600030101010101" pitchFamily="2" charset="-122"/>
              </a:rPr>
              <a:t>李欣飏负责剧本的编写（</a:t>
            </a:r>
            <a:r>
              <a:rPr lang="en-US" b="1" dirty="0">
                <a:solidFill>
                  <a:schemeClr val="accent1"/>
                </a:solidFill>
                <a:latin typeface="Times New Roman" panose="02020603050405020304" charset="0"/>
                <a:ea typeface="宋体" panose="02010600030101010101" pitchFamily="2" charset="-122"/>
                <a:cs typeface="Times New Roman" panose="02020603050405020304" charset="0"/>
              </a:rPr>
              <a:t>2020/4/21</a:t>
            </a:r>
            <a:r>
              <a:rPr lang="zh-CN" b="1" dirty="0">
                <a:solidFill>
                  <a:schemeClr val="accent1"/>
                </a:solidFill>
                <a:latin typeface="Times New Roman" panose="02020603050405020304" charset="0"/>
                <a:ea typeface="宋体" panose="02010600030101010101" pitchFamily="2" charset="-122"/>
              </a:rPr>
              <a:t>之前完成）</a:t>
            </a:r>
          </a:p>
          <a:p>
            <a:pPr indent="0"/>
            <a:r>
              <a:rPr lang="zh-CN" b="1" dirty="0">
                <a:solidFill>
                  <a:schemeClr val="accent1"/>
                </a:solidFill>
                <a:latin typeface="Times New Roman" panose="02020603050405020304" charset="0"/>
                <a:ea typeface="宋体" panose="02010600030101010101" pitchFamily="2" charset="-122"/>
              </a:rPr>
              <a:t>梅肖玥、汪诗怡负责故事板的绘制（</a:t>
            </a:r>
            <a:r>
              <a:rPr lang="en-US" b="1" dirty="0">
                <a:solidFill>
                  <a:schemeClr val="accent1"/>
                </a:solidFill>
                <a:latin typeface="Times New Roman" panose="02020603050405020304" charset="0"/>
                <a:ea typeface="宋体" panose="02010600030101010101" pitchFamily="2" charset="-122"/>
                <a:cs typeface="Times New Roman" panose="02020603050405020304" charset="0"/>
              </a:rPr>
              <a:t>2020/4/24</a:t>
            </a:r>
            <a:r>
              <a:rPr lang="zh-CN" b="1" dirty="0">
                <a:solidFill>
                  <a:schemeClr val="accent1"/>
                </a:solidFill>
                <a:latin typeface="Times New Roman" panose="02020603050405020304" charset="0"/>
                <a:ea typeface="宋体" panose="02010600030101010101" pitchFamily="2" charset="-122"/>
              </a:rPr>
              <a:t>之前完成）</a:t>
            </a:r>
            <a:endParaRPr lang="zh-CN" altLang="en-US" b="1" dirty="0">
              <a:solidFill>
                <a:schemeClr val="accent1"/>
              </a:solidFill>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0-#ppt_w/2"/>
                                          </p:val>
                                        </p:tav>
                                        <p:tav tm="100000">
                                          <p:val>
                                            <p:strVal val="#ppt_x"/>
                                          </p:val>
                                        </p:tav>
                                      </p:tavLst>
                                    </p:anim>
                                    <p:anim calcmode="lin" valueType="num">
                                      <p:cBhvr additive="base">
                                        <p:cTn id="8"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5" cstate="screen"/>
          <a:stretch>
            <a:fillRect/>
          </a:stretch>
        </p:blipFill>
        <p:spPr>
          <a:xfrm>
            <a:off x="0" y="0"/>
            <a:ext cx="12192000" cy="5996380"/>
          </a:xfrm>
          <a:prstGeom prst="rect">
            <a:avLst/>
          </a:prstGeom>
        </p:spPr>
      </p:pic>
      <p:sp>
        <p:nvSpPr>
          <p:cNvPr id="31" name="矩形 30"/>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6" cstate="screen"/>
          <a:stretch>
            <a:fillRect/>
          </a:stretch>
        </p:blipFill>
        <p:spPr>
          <a:xfrm>
            <a:off x="4644390" y="477520"/>
            <a:ext cx="2903855" cy="582295"/>
          </a:xfrm>
          <a:prstGeom prst="rect">
            <a:avLst/>
          </a:prstGeom>
          <a:effectLst>
            <a:outerShdw blurRad="50800" dist="38100" dir="5400000" algn="t" rotWithShape="0">
              <a:prstClr val="black">
                <a:alpha val="40000"/>
              </a:prstClr>
            </a:outerShdw>
          </a:effectLst>
        </p:spPr>
      </p:pic>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768972" y="884657"/>
            <a:ext cx="6590238" cy="1569660"/>
          </a:xfrm>
          <a:prstGeom prst="rect">
            <a:avLst/>
          </a:prstGeom>
          <a:noFill/>
          <a:ln w="9525">
            <a:noFill/>
          </a:ln>
        </p:spPr>
        <p:txBody>
          <a:bodyPr wrap="square">
            <a:spAutoFit/>
          </a:bodyPr>
          <a:lstStyle/>
          <a:p>
            <a:pPr indent="0"/>
            <a:r>
              <a:rPr lang="zh-CN" altLang="en-US" sz="1600" b="1" dirty="0">
                <a:solidFill>
                  <a:schemeClr val="bg1"/>
                </a:solidFill>
                <a:latin typeface="Times New Roman" panose="02020603050405020304" charset="0"/>
                <a:ea typeface="宋体" panose="02010600030101010101" pitchFamily="2" charset="-122"/>
              </a:rPr>
              <a:t>Task1：</a:t>
            </a:r>
          </a:p>
          <a:p>
            <a:pPr indent="0"/>
            <a:r>
              <a:rPr lang="zh-CN" altLang="en-US" sz="1600" b="1" dirty="0">
                <a:solidFill>
                  <a:schemeClr val="bg1"/>
                </a:solidFill>
                <a:latin typeface="Times New Roman" panose="02020603050405020304" charset="0"/>
                <a:ea typeface="宋体" panose="02010600030101010101" pitchFamily="2" charset="-122"/>
              </a:rPr>
              <a:t>李狗蛋是村里一名小有名气的土豪，他刚刚购置了一套200平的房子。一天下午，他坐在客厅里，觉得自己的家里空荡荡的，缺少艺术的气息，想购买一些艺术品来装饰家里。</a:t>
            </a:r>
          </a:p>
          <a:p>
            <a:pPr indent="0"/>
            <a:r>
              <a:rPr lang="zh-CN" altLang="en-US" sz="1600" b="1" dirty="0">
                <a:solidFill>
                  <a:schemeClr val="bg1"/>
                </a:solidFill>
                <a:latin typeface="Times New Roman" panose="02020603050405020304" charset="0"/>
                <a:ea typeface="宋体" panose="02010600030101010101" pitchFamily="2" charset="-122"/>
              </a:rPr>
              <a:t>他拿起了自己的苹果X，打开了“艺泋”。（前言、推荐、排序、AR、和卖家交流，下单，到货）（输入、输出）</a:t>
            </a:r>
          </a:p>
        </p:txBody>
      </p:sp>
      <p:sp>
        <p:nvSpPr>
          <p:cNvPr id="72" name="文本框 71"/>
          <p:cNvSpPr txBox="1"/>
          <p:nvPr/>
        </p:nvSpPr>
        <p:spPr>
          <a:xfrm>
            <a:off x="4822000" y="537911"/>
            <a:ext cx="2548000" cy="460375"/>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5.Video</a:t>
            </a:r>
          </a:p>
        </p:txBody>
      </p:sp>
      <p:pic>
        <p:nvPicPr>
          <p:cNvPr id="22" name="图片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9530" y="0"/>
            <a:ext cx="4432935" cy="6858000"/>
          </a:xfrm>
          <a:prstGeom prst="rect">
            <a:avLst/>
          </a:prstGeom>
        </p:spPr>
      </p:pic>
      <p:graphicFrame>
        <p:nvGraphicFramePr>
          <p:cNvPr id="10" name="表格 9"/>
          <p:cNvGraphicFramePr/>
          <p:nvPr>
            <p:custDataLst>
              <p:tags r:id="rId1"/>
            </p:custDataLst>
          </p:nvPr>
        </p:nvGraphicFramePr>
        <p:xfrm>
          <a:off x="622038" y="2617676"/>
          <a:ext cx="6986850" cy="3355667"/>
        </p:xfrm>
        <a:graphic>
          <a:graphicData uri="http://schemas.openxmlformats.org/drawingml/2006/table">
            <a:tbl>
              <a:tblPr firstRow="1" bandRow="1">
                <a:tableStyleId>{5940675A-B579-460E-94D1-54222C63F5DA}</a:tableStyleId>
              </a:tblPr>
              <a:tblGrid>
                <a:gridCol w="1597379">
                  <a:extLst>
                    <a:ext uri="{9D8B030D-6E8A-4147-A177-3AD203B41FA5}">
                      <a16:colId xmlns:a16="http://schemas.microsoft.com/office/drawing/2014/main" val="20000"/>
                    </a:ext>
                  </a:extLst>
                </a:gridCol>
                <a:gridCol w="3060521">
                  <a:extLst>
                    <a:ext uri="{9D8B030D-6E8A-4147-A177-3AD203B41FA5}">
                      <a16:colId xmlns:a16="http://schemas.microsoft.com/office/drawing/2014/main" val="20001"/>
                    </a:ext>
                  </a:extLst>
                </a:gridCol>
                <a:gridCol w="2328950">
                  <a:extLst>
                    <a:ext uri="{9D8B030D-6E8A-4147-A177-3AD203B41FA5}">
                      <a16:colId xmlns:a16="http://schemas.microsoft.com/office/drawing/2014/main" val="20002"/>
                    </a:ext>
                  </a:extLst>
                </a:gridCol>
              </a:tblGrid>
              <a:tr h="222237">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功能</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输入</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输出</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2723">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打开APP</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点击图标</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APP引导页面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8018">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推荐</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点击【首页推荐】</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推荐页面的商品列表</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2237">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排序</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点击排序图标</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排序方式选择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8018">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排序方式选择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a:t>
                      </a:r>
                      <a:r>
                        <a:rPr lang="en-US" sz="1600" b="0">
                          <a:solidFill>
                            <a:schemeClr val="accent1"/>
                          </a:solidFill>
                          <a:latin typeface="Times New Roman" panose="02020603050405020304" charset="0"/>
                          <a:cs typeface="Times New Roman" panose="02020603050405020304" charset="0"/>
                        </a:rPr>
                        <a:t>【按价格降序】</a:t>
                      </a:r>
                      <a:endParaRPr lang="en-US" altLang="en-US" sz="1600" b="0">
                        <a:solidFill>
                          <a:schemeClr val="accent1"/>
                        </a:solidFill>
                        <a:latin typeface="Times New Roman" panose="02020603050405020304" charset="0"/>
                        <a:ea typeface="宋体" panose="02010600030101010101" pitchFamily="2" charset="-122"/>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Times New Roman" panose="02020603050405020304" charset="0"/>
                          <a:cs typeface="Times New Roman" panose="02020603050405020304" charset="0"/>
                        </a:rPr>
                        <a:t>按价格降序</a:t>
                      </a: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的商品列表</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8504">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AR展示</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点击商品AR展示按钮</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选择投影地区选择界面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7533">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AR投影地点选择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通过摄像头输入平整的地方</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艺术品实物投影</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7533">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与卖家交流</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点击卖家头像</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与卖家私聊的界面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2028">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下单</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点击下单按钮，输入支付方式，支付账号、密码</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支付成功界面，添加用户订单信息</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92513">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到货</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点击确认收款按钮，输入交易密码</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交易完成界面，更新用户订单信息</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4" cstate="screen"/>
          <a:stretch>
            <a:fillRect/>
          </a:stretch>
        </p:blipFill>
        <p:spPr>
          <a:xfrm>
            <a:off x="0" y="0"/>
            <a:ext cx="12192000" cy="6858000"/>
          </a:xfrm>
          <a:prstGeom prst="rect">
            <a:avLst/>
          </a:prstGeom>
        </p:spPr>
      </p:pic>
      <p:pic>
        <p:nvPicPr>
          <p:cNvPr id="33" name="图片 32"/>
          <p:cNvPicPr>
            <a:picLocks noChangeAspect="1"/>
          </p:cNvPicPr>
          <p:nvPr/>
        </p:nvPicPr>
        <p:blipFill>
          <a:blip r:embed="rId5" cstate="screen"/>
          <a:stretch>
            <a:fillRect/>
          </a:stretch>
        </p:blipFill>
        <p:spPr>
          <a:xfrm>
            <a:off x="4644390" y="65405"/>
            <a:ext cx="2903855" cy="582295"/>
          </a:xfrm>
          <a:prstGeom prst="rect">
            <a:avLst/>
          </a:prstGeom>
          <a:effectLst>
            <a:outerShdw blurRad="50800" dist="38100" dir="5400000" algn="t" rotWithShape="0">
              <a:prstClr val="black">
                <a:alpha val="40000"/>
              </a:prstClr>
            </a:outerShdw>
          </a:effectLst>
        </p:spPr>
      </p:pic>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05" name="文本框 104"/>
          <p:cNvSpPr txBox="1"/>
          <p:nvPr/>
        </p:nvSpPr>
        <p:spPr>
          <a:xfrm>
            <a:off x="930628" y="564488"/>
            <a:ext cx="9021240" cy="1323439"/>
          </a:xfrm>
          <a:prstGeom prst="rect">
            <a:avLst/>
          </a:prstGeom>
          <a:noFill/>
          <a:ln w="9525">
            <a:noFill/>
          </a:ln>
        </p:spPr>
        <p:txBody>
          <a:bodyPr wrap="square">
            <a:spAutoFit/>
          </a:bodyPr>
          <a:lstStyle/>
          <a:p>
            <a:pPr indent="0"/>
            <a:r>
              <a:rPr lang="zh-CN" altLang="en-US" sz="1600" b="1" dirty="0">
                <a:solidFill>
                  <a:schemeClr val="bg1"/>
                </a:solidFill>
                <a:latin typeface="Times New Roman" panose="02020603050405020304" charset="0"/>
                <a:ea typeface="宋体" panose="02010600030101010101" pitchFamily="2" charset="-122"/>
              </a:rPr>
              <a:t>Task2：</a:t>
            </a:r>
          </a:p>
          <a:p>
            <a:pPr indent="0"/>
            <a:r>
              <a:rPr lang="zh-CN" altLang="en-US" sz="1600" b="1" dirty="0">
                <a:solidFill>
                  <a:schemeClr val="bg1"/>
                </a:solidFill>
                <a:latin typeface="Times New Roman" panose="02020603050405020304" charset="0"/>
                <a:ea typeface="宋体" panose="02010600030101010101" pitchFamily="2" charset="-122"/>
              </a:rPr>
              <a:t>路易 冯 哈布斯是一位穷困潦倒的艺术家，祖上是贵族出身，到了他这一代只能靠卖自己的画为生。他画到一半的时候突然没了灵感，他使用社区功能进行了探讨与交流，获取了灵感。</a:t>
            </a:r>
          </a:p>
          <a:p>
            <a:pPr indent="0"/>
            <a:r>
              <a:rPr lang="zh-CN" altLang="en-US" sz="1600" b="1" dirty="0">
                <a:solidFill>
                  <a:schemeClr val="bg1"/>
                </a:solidFill>
                <a:latin typeface="Times New Roman" panose="02020603050405020304" charset="0"/>
                <a:ea typeface="宋体" panose="02010600030101010101" pitchFamily="2" charset="-122"/>
              </a:rPr>
              <a:t>当他画完了之后，将自己的画作拍照并放到了【原创艺术品展览】，并设置了2000元的价位。（前言、社区、评论、点赞、转发、画作上传、分享画作、设置价位）</a:t>
            </a:r>
          </a:p>
        </p:txBody>
      </p:sp>
      <p:sp>
        <p:nvSpPr>
          <p:cNvPr id="72" name="文本框 71"/>
          <p:cNvSpPr txBox="1"/>
          <p:nvPr/>
        </p:nvSpPr>
        <p:spPr>
          <a:xfrm>
            <a:off x="4822000" y="125796"/>
            <a:ext cx="2548000" cy="460375"/>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5.Video</a:t>
            </a:r>
          </a:p>
        </p:txBody>
      </p:sp>
      <p:graphicFrame>
        <p:nvGraphicFramePr>
          <p:cNvPr id="9" name="表格 8"/>
          <p:cNvGraphicFramePr/>
          <p:nvPr>
            <p:custDataLst>
              <p:tags r:id="rId1"/>
            </p:custDataLst>
          </p:nvPr>
        </p:nvGraphicFramePr>
        <p:xfrm>
          <a:off x="1580225" y="2104628"/>
          <a:ext cx="9232777" cy="4394180"/>
        </p:xfrm>
        <a:graphic>
          <a:graphicData uri="http://schemas.openxmlformats.org/drawingml/2006/table">
            <a:tbl>
              <a:tblPr firstRow="1" bandRow="1">
                <a:tableStyleId>{5940675A-B579-460E-94D1-54222C63F5DA}</a:tableStyleId>
              </a:tblPr>
              <a:tblGrid>
                <a:gridCol w="1764868">
                  <a:extLst>
                    <a:ext uri="{9D8B030D-6E8A-4147-A177-3AD203B41FA5}">
                      <a16:colId xmlns:a16="http://schemas.microsoft.com/office/drawing/2014/main" val="20000"/>
                    </a:ext>
                  </a:extLst>
                </a:gridCol>
                <a:gridCol w="4448277">
                  <a:extLst>
                    <a:ext uri="{9D8B030D-6E8A-4147-A177-3AD203B41FA5}">
                      <a16:colId xmlns:a16="http://schemas.microsoft.com/office/drawing/2014/main" val="20001"/>
                    </a:ext>
                  </a:extLst>
                </a:gridCol>
                <a:gridCol w="3019632">
                  <a:extLst>
                    <a:ext uri="{9D8B030D-6E8A-4147-A177-3AD203B41FA5}">
                      <a16:colId xmlns:a16="http://schemas.microsoft.com/office/drawing/2014/main" val="20002"/>
                    </a:ext>
                  </a:extLst>
                </a:gridCol>
              </a:tblGrid>
              <a:tr h="254877">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功能</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输入</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输出</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4877">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打开APP</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点击图标</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APP引导页面</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4934">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进入社区</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点击【社区】按钮</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社区动态界面</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7730">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评论</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输入文本内容、表情、图片或其他附件</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刷新后的评论区界面</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592">
                <a:tc>
                  <a:txBody>
                    <a:bodyPr/>
                    <a:lstStyle/>
                    <a:p>
                      <a:pPr indent="0">
                        <a:buNone/>
                      </a:pPr>
                      <a:r>
                        <a:rPr lang="en-US" sz="1800" b="0">
                          <a:solidFill>
                            <a:schemeClr val="accent1"/>
                          </a:solidFill>
                          <a:latin typeface="Times New Roman" panose="02020603050405020304" charset="0"/>
                          <a:cs typeface="Times New Roman" panose="02020603050405020304" charset="0"/>
                        </a:rPr>
                        <a:t>点赞</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a:t>
                      </a:r>
                      <a:r>
                        <a:rPr lang="en-US" sz="1800" b="0">
                          <a:solidFill>
                            <a:schemeClr val="accent1"/>
                          </a:solidFill>
                          <a:latin typeface="Times New Roman" panose="02020603050405020304" charset="0"/>
                          <a:cs typeface="Times New Roman" panose="02020603050405020304" charset="0"/>
                        </a:rPr>
                        <a:t>【</a:t>
                      </a: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大拇指</a:t>
                      </a:r>
                      <a:r>
                        <a:rPr lang="en-US" sz="1800" b="0">
                          <a:solidFill>
                            <a:schemeClr val="accent1"/>
                          </a:solidFill>
                          <a:latin typeface="Times New Roman" panose="02020603050405020304" charset="0"/>
                          <a:cs typeface="Times New Roman" panose="02020603050405020304" charset="0"/>
                        </a:rPr>
                        <a:t>】</a:t>
                      </a: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按钮</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刷新后的点赞人数</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7072">
                <a:tc>
                  <a:txBody>
                    <a:bodyPr/>
                    <a:lstStyle/>
                    <a:p>
                      <a:pPr indent="0">
                        <a:buNone/>
                      </a:pPr>
                      <a:r>
                        <a:rPr lang="en-US" sz="1800" b="0">
                          <a:solidFill>
                            <a:schemeClr val="accent1"/>
                          </a:solidFill>
                          <a:latin typeface="Times New Roman" panose="02020603050405020304" charset="0"/>
                          <a:cs typeface="Times New Roman" panose="02020603050405020304" charset="0"/>
                        </a:rPr>
                        <a:t>转发</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点击转发按钮，输入想添加的文本内容</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转发成功界面，更新用户个人主页动态</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55772">
                <a:tc>
                  <a:txBody>
                    <a:bodyPr/>
                    <a:lstStyle/>
                    <a:p>
                      <a:pPr indent="0">
                        <a:buNone/>
                      </a:pPr>
                      <a:r>
                        <a:rPr lang="en-US" sz="1800" b="0">
                          <a:solidFill>
                            <a:schemeClr val="accent1"/>
                          </a:solidFill>
                          <a:latin typeface="Times New Roman" panose="02020603050405020304" charset="0"/>
                          <a:cs typeface="Times New Roman" panose="02020603050405020304" charset="0"/>
                        </a:rPr>
                        <a:t>画作上传</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输入手机内的图片，编辑的文本内容，视频内容，附件，AR文件</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艺术品实物投影</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592">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与卖家交流</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点击卖家头像</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与卖家私聊的界面</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09754">
                <a:tc>
                  <a:txBody>
                    <a:bodyPr/>
                    <a:lstStyle/>
                    <a:p>
                      <a:pPr indent="0">
                        <a:buNone/>
                      </a:pPr>
                      <a:r>
                        <a:rPr lang="en-US" sz="1800" b="0">
                          <a:solidFill>
                            <a:schemeClr val="accent1"/>
                          </a:solidFill>
                          <a:latin typeface="Times New Roman" panose="02020603050405020304" charset="0"/>
                          <a:cs typeface="Times New Roman" panose="02020603050405020304" charset="0"/>
                        </a:rPr>
                        <a:t>分享画作</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点击发布动态按钮，输入图片，编辑的文本内容或视频内容</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发布成功界面，更新个人主页动态</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47730">
                <a:tc>
                  <a:txBody>
                    <a:bodyPr/>
                    <a:lstStyle/>
                    <a:p>
                      <a:pPr indent="0">
                        <a:buNone/>
                      </a:pPr>
                      <a:r>
                        <a:rPr lang="en-US" sz="1800" b="0">
                          <a:solidFill>
                            <a:schemeClr val="accent1"/>
                          </a:solidFill>
                          <a:latin typeface="Times New Roman" panose="02020603050405020304" charset="0"/>
                          <a:cs typeface="Times New Roman" panose="02020603050405020304" charset="0"/>
                        </a:rPr>
                        <a:t>设置价位</a:t>
                      </a:r>
                      <a:endParaRPr lang="en-US" altLang="en-US" sz="1800" b="0">
                        <a:solidFill>
                          <a:schemeClr val="accent1"/>
                        </a:solidFill>
                        <a:latin typeface="Times New Roman" panose="02020603050405020304" charset="0"/>
                        <a:ea typeface="Times New Roman" panose="02020603050405020304" charset="0"/>
                        <a:cs typeface="Times New Roman" panose="02020603050405020304" charset="0"/>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accent1"/>
                          </a:solidFill>
                          <a:latin typeface="宋体" panose="02010600030101010101" pitchFamily="2" charset="-122"/>
                          <a:ea typeface="宋体" panose="02010600030101010101" pitchFamily="2" charset="-122"/>
                          <a:cs typeface="宋体" panose="02010600030101010101" pitchFamily="2" charset="-122"/>
                        </a:rPr>
                        <a:t>输入价格（数字，保留小数点后两位）</a:t>
                      </a:r>
                      <a:endParaRPr lang="en-US" altLang="en-US" sz="18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设置成功界面，更新商品信息</a:t>
                      </a:r>
                      <a:endParaRPr lang="en-US" altLang="en-US" sz="18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55200" marR="5520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screen"/>
          <a:stretch>
            <a:fillRect/>
          </a:stretch>
        </p:blipFill>
        <p:spPr>
          <a:xfrm>
            <a:off x="0" y="0"/>
            <a:ext cx="12192000" cy="6858000"/>
          </a:xfrm>
          <a:prstGeom prst="rect">
            <a:avLst/>
          </a:prstGeom>
        </p:spPr>
      </p:pic>
      <p:pic>
        <p:nvPicPr>
          <p:cNvPr id="33" name="图片 32"/>
          <p:cNvPicPr>
            <a:picLocks noChangeAspect="1"/>
          </p:cNvPicPr>
          <p:nvPr/>
        </p:nvPicPr>
        <p:blipFill>
          <a:blip r:embed="rId4" cstate="screen"/>
          <a:stretch>
            <a:fillRect/>
          </a:stretch>
        </p:blipFill>
        <p:spPr>
          <a:xfrm>
            <a:off x="4644390" y="65405"/>
            <a:ext cx="2903855" cy="582295"/>
          </a:xfrm>
          <a:prstGeom prst="rect">
            <a:avLst/>
          </a:prstGeom>
          <a:effectLst>
            <a:outerShdw blurRad="50800" dist="38100" dir="5400000" algn="t" rotWithShape="0">
              <a:prstClr val="black">
                <a:alpha val="40000"/>
              </a:prstClr>
            </a:outerShdw>
          </a:effectLst>
        </p:spPr>
      </p:pic>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72" name="文本框 71"/>
          <p:cNvSpPr txBox="1"/>
          <p:nvPr/>
        </p:nvSpPr>
        <p:spPr>
          <a:xfrm>
            <a:off x="4822000" y="125796"/>
            <a:ext cx="2548000" cy="460375"/>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5.Video</a:t>
            </a:r>
          </a:p>
        </p:txBody>
      </p:sp>
      <p:pic>
        <p:nvPicPr>
          <p:cNvPr id="23" name="图片 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2162993" y="2246720"/>
            <a:ext cx="7259491" cy="4331633"/>
          </a:xfrm>
          <a:prstGeom prst="rect">
            <a:avLst/>
          </a:prstGeom>
          <a:noFill/>
          <a:ln>
            <a:noFill/>
          </a:ln>
        </p:spPr>
      </p:pic>
      <p:sp>
        <p:nvSpPr>
          <p:cNvPr id="10" name="文本框 9"/>
          <p:cNvSpPr txBox="1"/>
          <p:nvPr/>
        </p:nvSpPr>
        <p:spPr>
          <a:xfrm>
            <a:off x="930628" y="564488"/>
            <a:ext cx="9021240" cy="1323439"/>
          </a:xfrm>
          <a:prstGeom prst="rect">
            <a:avLst/>
          </a:prstGeom>
          <a:noFill/>
          <a:ln w="9525">
            <a:noFill/>
          </a:ln>
        </p:spPr>
        <p:txBody>
          <a:bodyPr wrap="square">
            <a:spAutoFit/>
          </a:bodyPr>
          <a:lstStyle/>
          <a:p>
            <a:pPr indent="0"/>
            <a:r>
              <a:rPr lang="zh-CN" altLang="en-US" sz="1600" b="1" dirty="0">
                <a:solidFill>
                  <a:schemeClr val="bg1"/>
                </a:solidFill>
                <a:latin typeface="Times New Roman" panose="02020603050405020304" charset="0"/>
                <a:ea typeface="宋体" panose="02010600030101010101" pitchFamily="2" charset="-122"/>
              </a:rPr>
              <a:t>Task2：</a:t>
            </a:r>
          </a:p>
          <a:p>
            <a:pPr indent="0"/>
            <a:r>
              <a:rPr lang="zh-CN" altLang="en-US" sz="1600" b="1" dirty="0">
                <a:solidFill>
                  <a:schemeClr val="bg1"/>
                </a:solidFill>
                <a:latin typeface="Times New Roman" panose="02020603050405020304" charset="0"/>
                <a:ea typeface="宋体" panose="02010600030101010101" pitchFamily="2" charset="-122"/>
              </a:rPr>
              <a:t>路易 冯 哈布斯是一位穷困潦倒的艺术家，祖上是贵族出身，到了他这一代只能靠卖自己的画为生。他画到一半的时候突然没了灵感，他使用社区功能进行了探讨与交流，获取了灵感。</a:t>
            </a:r>
          </a:p>
          <a:p>
            <a:pPr indent="0"/>
            <a:r>
              <a:rPr lang="zh-CN" altLang="en-US" sz="1600" b="1" dirty="0">
                <a:solidFill>
                  <a:schemeClr val="bg1"/>
                </a:solidFill>
                <a:latin typeface="Times New Roman" panose="02020603050405020304" charset="0"/>
                <a:ea typeface="宋体" panose="02010600030101010101" pitchFamily="2" charset="-122"/>
              </a:rPr>
              <a:t>当他画完了之后，将自己的画作拍照并放到了【原创艺术品展览】，并设置了2000元的价位。（前言、社区、评论、点赞、转发、画作上传、分享画作、设置价位）</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3" name="图片 72"/>
          <p:cNvPicPr>
            <a:picLocks noChangeAspect="1"/>
          </p:cNvPicPr>
          <p:nvPr/>
        </p:nvPicPr>
        <p:blipFill>
          <a:blip r:embed="rId3" cstate="screen"/>
          <a:stretch>
            <a:fillRect/>
          </a:stretch>
        </p:blipFill>
        <p:spPr>
          <a:xfrm>
            <a:off x="0" y="0"/>
            <a:ext cx="12192000" cy="6858000"/>
          </a:xfrm>
          <a:prstGeom prst="rect">
            <a:avLst/>
          </a:prstGeom>
        </p:spPr>
      </p:pic>
      <p:pic>
        <p:nvPicPr>
          <p:cNvPr id="74" name="图片 73"/>
          <p:cNvPicPr>
            <a:picLocks noChangeAspect="1"/>
          </p:cNvPicPr>
          <p:nvPr/>
        </p:nvPicPr>
        <p:blipFill>
          <a:blip r:embed="rId4" cstate="screen"/>
          <a:stretch>
            <a:fillRect/>
          </a:stretch>
        </p:blipFill>
        <p:spPr>
          <a:xfrm>
            <a:off x="0" y="0"/>
            <a:ext cx="12192000" cy="5996380"/>
          </a:xfrm>
          <a:prstGeom prst="rect">
            <a:avLst/>
          </a:prstGeom>
        </p:spPr>
      </p:pic>
      <p:sp>
        <p:nvSpPr>
          <p:cNvPr id="75" name="矩形 7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p:cNvGrpSpPr/>
          <p:nvPr/>
        </p:nvGrpSpPr>
        <p:grpSpPr>
          <a:xfrm>
            <a:off x="4644188" y="477737"/>
            <a:ext cx="2903622" cy="582015"/>
            <a:chOff x="1459832" y="2326104"/>
            <a:chExt cx="4283242" cy="513348"/>
          </a:xfrm>
        </p:grpSpPr>
        <p:pic>
          <p:nvPicPr>
            <p:cNvPr id="77" name="图片 76"/>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8" name="文本框 7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6.原型制作</a:t>
              </a:r>
            </a:p>
          </p:txBody>
        </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735" y="719455"/>
            <a:ext cx="4004310" cy="583565"/>
            <a:chOff x="6694589" y="1114053"/>
            <a:chExt cx="4004187" cy="1647035"/>
          </a:xfrm>
        </p:grpSpPr>
        <p:sp>
          <p:nvSpPr>
            <p:cNvPr id="26" name="TextBox 25"/>
            <p:cNvSpPr txBox="1"/>
            <p:nvPr/>
          </p:nvSpPr>
          <p:spPr>
            <a:xfrm>
              <a:off x="6694589" y="1114053"/>
              <a:ext cx="4004187" cy="1647035"/>
            </a:xfrm>
            <a:prstGeom prst="rect">
              <a:avLst/>
            </a:prstGeom>
            <a:noFill/>
          </p:spPr>
          <p:txBody>
            <a:bodyPr wrap="square" rtlCol="0">
              <a:spAutoFit/>
            </a:bodyPr>
            <a:lstStyle/>
            <a:p>
              <a:r>
                <a:rPr lang="zh-CN" altLang="en-US" sz="1600" b="1" dirty="0">
                  <a:solidFill>
                    <a:schemeClr val="bg1"/>
                  </a:solidFill>
                  <a:latin typeface="+mj-lt"/>
                </a:rPr>
                <a:t>由汪诗怡和梅肖玥同学进行草图原型绘制</a:t>
              </a:r>
            </a:p>
            <a:p>
              <a:r>
                <a:rPr lang="zh-CN" altLang="en-US" sz="1600" b="1" dirty="0">
                  <a:solidFill>
                    <a:schemeClr val="bg1"/>
                  </a:solidFill>
                  <a:latin typeface="+mj-lt"/>
                </a:rPr>
                <a:t>草图</a:t>
              </a:r>
            </a:p>
          </p:txBody>
        </p:sp>
        <p:grpSp>
          <p:nvGrpSpPr>
            <p:cNvPr id="27" name="Group 26"/>
            <p:cNvGrpSpPr/>
            <p:nvPr/>
          </p:nvGrpSpPr>
          <p:grpSpPr>
            <a:xfrm>
              <a:off x="6917415" y="2646387"/>
              <a:ext cx="603250" cy="0"/>
              <a:chOff x="7150100" y="3662052"/>
              <a:chExt cx="603250" cy="0"/>
            </a:xfrm>
          </p:grpSpPr>
          <p:cxnSp>
            <p:nvCxnSpPr>
              <p:cNvPr id="28" name="Straight Connector 27"/>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2" name="Group 7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3834022" y="2219768"/>
            <a:ext cx="746875" cy="859188"/>
            <a:chOff x="3834022" y="2219768"/>
            <a:chExt cx="746875" cy="859188"/>
          </a:xfrm>
        </p:grpSpPr>
        <p:grpSp>
          <p:nvGrpSpPr>
            <p:cNvPr id="61" name="Group 60"/>
            <p:cNvGrpSpPr/>
            <p:nvPr/>
          </p:nvGrpSpPr>
          <p:grpSpPr>
            <a:xfrm>
              <a:off x="3834022" y="2219768"/>
              <a:ext cx="746875" cy="859188"/>
              <a:chOff x="3718344" y="3315352"/>
              <a:chExt cx="1292180" cy="1486495"/>
            </a:xfrm>
            <a:gradFill flip="none" rotWithShape="1">
              <a:gsLst>
                <a:gs pos="0">
                  <a:schemeClr val="accent2"/>
                </a:gs>
                <a:gs pos="100000">
                  <a:schemeClr val="accent2">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2" name="Oval 61"/>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Isosceles Triangle 62"/>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7" name="Freeform 36"/>
            <p:cNvSpPr>
              <a:spLocks noEditPoints="1"/>
            </p:cNvSpPr>
            <p:nvPr/>
          </p:nvSpPr>
          <p:spPr bwMode="auto">
            <a:xfrm>
              <a:off x="4043113" y="2432843"/>
              <a:ext cx="328692" cy="335505"/>
            </a:xfrm>
            <a:custGeom>
              <a:avLst/>
              <a:gdLst>
                <a:gd name="T0" fmla="*/ 98 w 196"/>
                <a:gd name="T1" fmla="*/ 64 h 200"/>
                <a:gd name="T2" fmla="*/ 60 w 196"/>
                <a:gd name="T3" fmla="*/ 100 h 200"/>
                <a:gd name="T4" fmla="*/ 98 w 196"/>
                <a:gd name="T5" fmla="*/ 136 h 200"/>
                <a:gd name="T6" fmla="*/ 136 w 196"/>
                <a:gd name="T7" fmla="*/ 100 h 200"/>
                <a:gd name="T8" fmla="*/ 98 w 196"/>
                <a:gd name="T9" fmla="*/ 64 h 200"/>
                <a:gd name="T10" fmla="*/ 98 w 196"/>
                <a:gd name="T11" fmla="*/ 129 h 200"/>
                <a:gd name="T12" fmla="*/ 68 w 196"/>
                <a:gd name="T13" fmla="*/ 100 h 200"/>
                <a:gd name="T14" fmla="*/ 98 w 196"/>
                <a:gd name="T15" fmla="*/ 71 h 200"/>
                <a:gd name="T16" fmla="*/ 128 w 196"/>
                <a:gd name="T17" fmla="*/ 100 h 200"/>
                <a:gd name="T18" fmla="*/ 98 w 196"/>
                <a:gd name="T19" fmla="*/ 129 h 200"/>
                <a:gd name="T20" fmla="*/ 98 w 196"/>
                <a:gd name="T21" fmla="*/ 0 h 200"/>
                <a:gd name="T22" fmla="*/ 0 w 196"/>
                <a:gd name="T23" fmla="*/ 100 h 200"/>
                <a:gd name="T24" fmla="*/ 98 w 196"/>
                <a:gd name="T25" fmla="*/ 200 h 200"/>
                <a:gd name="T26" fmla="*/ 196 w 196"/>
                <a:gd name="T27" fmla="*/ 100 h 200"/>
                <a:gd name="T28" fmla="*/ 98 w 196"/>
                <a:gd name="T29" fmla="*/ 0 h 200"/>
                <a:gd name="T30" fmla="*/ 98 w 196"/>
                <a:gd name="T31" fmla="*/ 192 h 200"/>
                <a:gd name="T32" fmla="*/ 8 w 196"/>
                <a:gd name="T33" fmla="*/ 100 h 200"/>
                <a:gd name="T34" fmla="*/ 98 w 196"/>
                <a:gd name="T35" fmla="*/ 8 h 200"/>
                <a:gd name="T36" fmla="*/ 188 w 196"/>
                <a:gd name="T37" fmla="*/ 100 h 200"/>
                <a:gd name="T38" fmla="*/ 98 w 196"/>
                <a:gd name="T39" fmla="*/ 192 h 200"/>
                <a:gd name="T40" fmla="*/ 80 w 196"/>
                <a:gd name="T41" fmla="*/ 42 h 200"/>
                <a:gd name="T42" fmla="*/ 72 w 196"/>
                <a:gd name="T43" fmla="*/ 39 h 200"/>
                <a:gd name="T44" fmla="*/ 67 w 196"/>
                <a:gd name="T45" fmla="*/ 53 h 200"/>
                <a:gd name="T46" fmla="*/ 75 w 196"/>
                <a:gd name="T47" fmla="*/ 56 h 200"/>
                <a:gd name="T48" fmla="*/ 80 w 196"/>
                <a:gd name="T49" fmla="*/ 42 h 200"/>
                <a:gd name="T50" fmla="*/ 143 w 196"/>
                <a:gd name="T51" fmla="*/ 38 h 200"/>
                <a:gd name="T52" fmla="*/ 136 w 196"/>
                <a:gd name="T53" fmla="*/ 26 h 200"/>
                <a:gd name="T54" fmla="*/ 129 w 196"/>
                <a:gd name="T55" fmla="*/ 30 h 200"/>
                <a:gd name="T56" fmla="*/ 136 w 196"/>
                <a:gd name="T57" fmla="*/ 42 h 200"/>
                <a:gd name="T58" fmla="*/ 143 w 196"/>
                <a:gd name="T59" fmla="*/ 38 h 200"/>
                <a:gd name="T60" fmla="*/ 36 w 196"/>
                <a:gd name="T61" fmla="*/ 75 h 200"/>
                <a:gd name="T62" fmla="*/ 24 w 196"/>
                <a:gd name="T63" fmla="*/ 75 h 200"/>
                <a:gd name="T64" fmla="*/ 24 w 196"/>
                <a:gd name="T65" fmla="*/ 83 h 200"/>
                <a:gd name="T66" fmla="*/ 36 w 196"/>
                <a:gd name="T67" fmla="*/ 83 h 200"/>
                <a:gd name="T68" fmla="*/ 36 w 196"/>
                <a:gd name="T69" fmla="*/ 75 h 200"/>
                <a:gd name="T70" fmla="*/ 36 w 196"/>
                <a:gd name="T71" fmla="*/ 131 h 200"/>
                <a:gd name="T72" fmla="*/ 46 w 196"/>
                <a:gd name="T73" fmla="*/ 135 h 200"/>
                <a:gd name="T74" fmla="*/ 49 w 196"/>
                <a:gd name="T75" fmla="*/ 127 h 200"/>
                <a:gd name="T76" fmla="*/ 39 w 196"/>
                <a:gd name="T77" fmla="*/ 124 h 200"/>
                <a:gd name="T78" fmla="*/ 36 w 196"/>
                <a:gd name="T79" fmla="*/ 131 h 200"/>
                <a:gd name="T80" fmla="*/ 89 w 196"/>
                <a:gd name="T81" fmla="*/ 174 h 200"/>
                <a:gd name="T82" fmla="*/ 97 w 196"/>
                <a:gd name="T83" fmla="*/ 174 h 200"/>
                <a:gd name="T84" fmla="*/ 97 w 196"/>
                <a:gd name="T85" fmla="*/ 163 h 200"/>
                <a:gd name="T86" fmla="*/ 89 w 196"/>
                <a:gd name="T87" fmla="*/ 163 h 200"/>
                <a:gd name="T88" fmla="*/ 89 w 196"/>
                <a:gd name="T89" fmla="*/ 174 h 200"/>
                <a:gd name="T90" fmla="*/ 137 w 196"/>
                <a:gd name="T91" fmla="*/ 133 h 200"/>
                <a:gd name="T92" fmla="*/ 142 w 196"/>
                <a:gd name="T93" fmla="*/ 140 h 200"/>
                <a:gd name="T94" fmla="*/ 149 w 196"/>
                <a:gd name="T95" fmla="*/ 135 h 200"/>
                <a:gd name="T96" fmla="*/ 145 w 196"/>
                <a:gd name="T97" fmla="*/ 128 h 200"/>
                <a:gd name="T98" fmla="*/ 137 w 196"/>
                <a:gd name="T99" fmla="*/ 133 h 200"/>
                <a:gd name="T100" fmla="*/ 161 w 196"/>
                <a:gd name="T101" fmla="*/ 79 h 200"/>
                <a:gd name="T102" fmla="*/ 158 w 196"/>
                <a:gd name="T103" fmla="*/ 92 h 200"/>
                <a:gd name="T104" fmla="*/ 166 w 196"/>
                <a:gd name="T105" fmla="*/ 94 h 200"/>
                <a:gd name="T106" fmla="*/ 169 w 196"/>
                <a:gd name="T107" fmla="*/ 80 h 200"/>
                <a:gd name="T108" fmla="*/ 161 w 196"/>
                <a:gd name="T109" fmla="*/ 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6" h="200">
                  <a:moveTo>
                    <a:pt x="98" y="64"/>
                  </a:moveTo>
                  <a:cubicBezTo>
                    <a:pt x="77" y="64"/>
                    <a:pt x="60" y="80"/>
                    <a:pt x="60" y="100"/>
                  </a:cubicBezTo>
                  <a:cubicBezTo>
                    <a:pt x="60" y="120"/>
                    <a:pt x="77" y="136"/>
                    <a:pt x="98" y="136"/>
                  </a:cubicBezTo>
                  <a:cubicBezTo>
                    <a:pt x="119" y="136"/>
                    <a:pt x="136" y="120"/>
                    <a:pt x="136" y="100"/>
                  </a:cubicBezTo>
                  <a:cubicBezTo>
                    <a:pt x="136" y="80"/>
                    <a:pt x="119" y="64"/>
                    <a:pt x="98" y="64"/>
                  </a:cubicBezTo>
                  <a:close/>
                  <a:moveTo>
                    <a:pt x="98" y="129"/>
                  </a:moveTo>
                  <a:cubicBezTo>
                    <a:pt x="81" y="129"/>
                    <a:pt x="68" y="116"/>
                    <a:pt x="68" y="100"/>
                  </a:cubicBezTo>
                  <a:cubicBezTo>
                    <a:pt x="68" y="84"/>
                    <a:pt x="81" y="71"/>
                    <a:pt x="98" y="71"/>
                  </a:cubicBezTo>
                  <a:cubicBezTo>
                    <a:pt x="115" y="71"/>
                    <a:pt x="128" y="84"/>
                    <a:pt x="128" y="100"/>
                  </a:cubicBezTo>
                  <a:cubicBezTo>
                    <a:pt x="128" y="116"/>
                    <a:pt x="115" y="129"/>
                    <a:pt x="98" y="129"/>
                  </a:cubicBezTo>
                  <a:close/>
                  <a:moveTo>
                    <a:pt x="98" y="0"/>
                  </a:moveTo>
                  <a:cubicBezTo>
                    <a:pt x="44" y="0"/>
                    <a:pt x="0" y="45"/>
                    <a:pt x="0" y="100"/>
                  </a:cubicBezTo>
                  <a:cubicBezTo>
                    <a:pt x="0" y="155"/>
                    <a:pt x="44" y="200"/>
                    <a:pt x="98" y="200"/>
                  </a:cubicBezTo>
                  <a:cubicBezTo>
                    <a:pt x="152" y="200"/>
                    <a:pt x="196" y="155"/>
                    <a:pt x="196" y="100"/>
                  </a:cubicBezTo>
                  <a:cubicBezTo>
                    <a:pt x="196" y="45"/>
                    <a:pt x="152" y="0"/>
                    <a:pt x="98" y="0"/>
                  </a:cubicBezTo>
                  <a:close/>
                  <a:moveTo>
                    <a:pt x="98" y="192"/>
                  </a:moveTo>
                  <a:cubicBezTo>
                    <a:pt x="48" y="192"/>
                    <a:pt x="8" y="151"/>
                    <a:pt x="8" y="100"/>
                  </a:cubicBezTo>
                  <a:cubicBezTo>
                    <a:pt x="8" y="49"/>
                    <a:pt x="48" y="8"/>
                    <a:pt x="98" y="8"/>
                  </a:cubicBezTo>
                  <a:cubicBezTo>
                    <a:pt x="148" y="8"/>
                    <a:pt x="188" y="49"/>
                    <a:pt x="188" y="100"/>
                  </a:cubicBezTo>
                  <a:cubicBezTo>
                    <a:pt x="188" y="151"/>
                    <a:pt x="148" y="192"/>
                    <a:pt x="98" y="192"/>
                  </a:cubicBezTo>
                  <a:close/>
                  <a:moveTo>
                    <a:pt x="80" y="42"/>
                  </a:moveTo>
                  <a:cubicBezTo>
                    <a:pt x="72" y="39"/>
                    <a:pt x="72" y="39"/>
                    <a:pt x="72" y="39"/>
                  </a:cubicBezTo>
                  <a:cubicBezTo>
                    <a:pt x="67" y="53"/>
                    <a:pt x="67" y="53"/>
                    <a:pt x="67" y="53"/>
                  </a:cubicBezTo>
                  <a:cubicBezTo>
                    <a:pt x="75" y="56"/>
                    <a:pt x="75" y="56"/>
                    <a:pt x="75" y="56"/>
                  </a:cubicBezTo>
                  <a:lnTo>
                    <a:pt x="80" y="42"/>
                  </a:lnTo>
                  <a:close/>
                  <a:moveTo>
                    <a:pt x="143" y="38"/>
                  </a:moveTo>
                  <a:cubicBezTo>
                    <a:pt x="136" y="26"/>
                    <a:pt x="136" y="26"/>
                    <a:pt x="136" y="26"/>
                  </a:cubicBezTo>
                  <a:cubicBezTo>
                    <a:pt x="129" y="30"/>
                    <a:pt x="129" y="30"/>
                    <a:pt x="129" y="30"/>
                  </a:cubicBezTo>
                  <a:cubicBezTo>
                    <a:pt x="136" y="42"/>
                    <a:pt x="136" y="42"/>
                    <a:pt x="136" y="42"/>
                  </a:cubicBezTo>
                  <a:lnTo>
                    <a:pt x="143" y="38"/>
                  </a:lnTo>
                  <a:close/>
                  <a:moveTo>
                    <a:pt x="36" y="75"/>
                  </a:moveTo>
                  <a:cubicBezTo>
                    <a:pt x="24" y="75"/>
                    <a:pt x="24" y="75"/>
                    <a:pt x="24" y="75"/>
                  </a:cubicBezTo>
                  <a:cubicBezTo>
                    <a:pt x="24" y="83"/>
                    <a:pt x="24" y="83"/>
                    <a:pt x="24" y="83"/>
                  </a:cubicBezTo>
                  <a:cubicBezTo>
                    <a:pt x="36" y="83"/>
                    <a:pt x="36" y="83"/>
                    <a:pt x="36" y="83"/>
                  </a:cubicBezTo>
                  <a:lnTo>
                    <a:pt x="36" y="75"/>
                  </a:lnTo>
                  <a:close/>
                  <a:moveTo>
                    <a:pt x="36" y="131"/>
                  </a:moveTo>
                  <a:cubicBezTo>
                    <a:pt x="46" y="135"/>
                    <a:pt x="46" y="135"/>
                    <a:pt x="46" y="135"/>
                  </a:cubicBezTo>
                  <a:cubicBezTo>
                    <a:pt x="49" y="127"/>
                    <a:pt x="49" y="127"/>
                    <a:pt x="49" y="127"/>
                  </a:cubicBezTo>
                  <a:cubicBezTo>
                    <a:pt x="39" y="124"/>
                    <a:pt x="39" y="124"/>
                    <a:pt x="39" y="124"/>
                  </a:cubicBezTo>
                  <a:lnTo>
                    <a:pt x="36" y="131"/>
                  </a:lnTo>
                  <a:close/>
                  <a:moveTo>
                    <a:pt x="89" y="174"/>
                  </a:moveTo>
                  <a:cubicBezTo>
                    <a:pt x="97" y="174"/>
                    <a:pt x="97" y="174"/>
                    <a:pt x="97" y="174"/>
                  </a:cubicBezTo>
                  <a:cubicBezTo>
                    <a:pt x="97" y="163"/>
                    <a:pt x="97" y="163"/>
                    <a:pt x="97" y="163"/>
                  </a:cubicBezTo>
                  <a:cubicBezTo>
                    <a:pt x="89" y="163"/>
                    <a:pt x="89" y="163"/>
                    <a:pt x="89" y="163"/>
                  </a:cubicBezTo>
                  <a:lnTo>
                    <a:pt x="89" y="174"/>
                  </a:lnTo>
                  <a:close/>
                  <a:moveTo>
                    <a:pt x="137" y="133"/>
                  </a:moveTo>
                  <a:cubicBezTo>
                    <a:pt x="142" y="140"/>
                    <a:pt x="142" y="140"/>
                    <a:pt x="142" y="140"/>
                  </a:cubicBezTo>
                  <a:cubicBezTo>
                    <a:pt x="149" y="135"/>
                    <a:pt x="149" y="135"/>
                    <a:pt x="149" y="135"/>
                  </a:cubicBezTo>
                  <a:cubicBezTo>
                    <a:pt x="145" y="128"/>
                    <a:pt x="145" y="128"/>
                    <a:pt x="145" y="128"/>
                  </a:cubicBezTo>
                  <a:lnTo>
                    <a:pt x="137" y="133"/>
                  </a:lnTo>
                  <a:close/>
                  <a:moveTo>
                    <a:pt x="161" y="79"/>
                  </a:moveTo>
                  <a:cubicBezTo>
                    <a:pt x="158" y="92"/>
                    <a:pt x="158" y="92"/>
                    <a:pt x="158" y="92"/>
                  </a:cubicBezTo>
                  <a:cubicBezTo>
                    <a:pt x="166" y="94"/>
                    <a:pt x="166" y="94"/>
                    <a:pt x="166" y="94"/>
                  </a:cubicBezTo>
                  <a:cubicBezTo>
                    <a:pt x="169" y="80"/>
                    <a:pt x="169" y="80"/>
                    <a:pt x="169" y="80"/>
                  </a:cubicBezTo>
                  <a:lnTo>
                    <a:pt x="161" y="79"/>
                  </a:ln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1" name="Group 7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577912" y="3661518"/>
            <a:ext cx="929908" cy="1069745"/>
            <a:chOff x="2577912" y="3661518"/>
            <a:chExt cx="929908" cy="1069745"/>
          </a:xfrm>
        </p:grpSpPr>
        <p:grpSp>
          <p:nvGrpSpPr>
            <p:cNvPr id="64" name="Group 63"/>
            <p:cNvGrpSpPr/>
            <p:nvPr/>
          </p:nvGrpSpPr>
          <p:grpSpPr>
            <a:xfrm>
              <a:off x="2577912" y="3661518"/>
              <a:ext cx="929908" cy="1069745"/>
              <a:chOff x="3718344" y="3315352"/>
              <a:chExt cx="1292180" cy="1486495"/>
            </a:xfrm>
            <a:gradFill flip="none" rotWithShape="1">
              <a:gsLst>
                <a:gs pos="0">
                  <a:schemeClr val="accent3"/>
                </a:gs>
                <a:gs pos="100000">
                  <a:schemeClr val="accent3">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5" name="Oval 64"/>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8" name="Freeform 53"/>
            <p:cNvSpPr>
              <a:spLocks noEditPoints="1"/>
            </p:cNvSpPr>
            <p:nvPr/>
          </p:nvSpPr>
          <p:spPr bwMode="auto">
            <a:xfrm>
              <a:off x="2895284" y="3942472"/>
              <a:ext cx="295164" cy="407503"/>
            </a:xfrm>
            <a:custGeom>
              <a:avLst/>
              <a:gdLst>
                <a:gd name="T0" fmla="*/ 120 w 136"/>
                <a:gd name="T1" fmla="*/ 60 h 188"/>
                <a:gd name="T2" fmla="*/ 68 w 136"/>
                <a:gd name="T3" fmla="*/ 40 h 188"/>
                <a:gd name="T4" fmla="*/ 96 w 136"/>
                <a:gd name="T5" fmla="*/ 0 h 188"/>
                <a:gd name="T6" fmla="*/ 36 w 136"/>
                <a:gd name="T7" fmla="*/ 32 h 188"/>
                <a:gd name="T8" fmla="*/ 0 w 136"/>
                <a:gd name="T9" fmla="*/ 80 h 188"/>
                <a:gd name="T10" fmla="*/ 25 w 136"/>
                <a:gd name="T11" fmla="*/ 127 h 188"/>
                <a:gd name="T12" fmla="*/ 36 w 136"/>
                <a:gd name="T13" fmla="*/ 168 h 188"/>
                <a:gd name="T14" fmla="*/ 76 w 136"/>
                <a:gd name="T15" fmla="*/ 164 h 188"/>
                <a:gd name="T16" fmla="*/ 94 w 136"/>
                <a:gd name="T17" fmla="*/ 136 h 188"/>
                <a:gd name="T18" fmla="*/ 116 w 136"/>
                <a:gd name="T19" fmla="*/ 112 h 188"/>
                <a:gd name="T20" fmla="*/ 116 w 136"/>
                <a:gd name="T21" fmla="*/ 72 h 188"/>
                <a:gd name="T22" fmla="*/ 72 w 136"/>
                <a:gd name="T23" fmla="*/ 88 h 188"/>
                <a:gd name="T24" fmla="*/ 93 w 136"/>
                <a:gd name="T25" fmla="*/ 96 h 188"/>
                <a:gd name="T26" fmla="*/ 64 w 136"/>
                <a:gd name="T27" fmla="*/ 128 h 188"/>
                <a:gd name="T28" fmla="*/ 55 w 136"/>
                <a:gd name="T29" fmla="*/ 108 h 188"/>
                <a:gd name="T30" fmla="*/ 76 w 136"/>
                <a:gd name="T31" fmla="*/ 116 h 188"/>
                <a:gd name="T32" fmla="*/ 50 w 136"/>
                <a:gd name="T33" fmla="*/ 68 h 188"/>
                <a:gd name="T34" fmla="*/ 39 w 136"/>
                <a:gd name="T35" fmla="*/ 73 h 188"/>
                <a:gd name="T36" fmla="*/ 39 w 136"/>
                <a:gd name="T37" fmla="*/ 73 h 188"/>
                <a:gd name="T38" fmla="*/ 52 w 136"/>
                <a:gd name="T39" fmla="*/ 76 h 188"/>
                <a:gd name="T40" fmla="*/ 52 w 136"/>
                <a:gd name="T41" fmla="*/ 100 h 188"/>
                <a:gd name="T42" fmla="*/ 40 w 136"/>
                <a:gd name="T43" fmla="*/ 90 h 188"/>
                <a:gd name="T44" fmla="*/ 100 w 136"/>
                <a:gd name="T45" fmla="*/ 72 h 188"/>
                <a:gd name="T46" fmla="*/ 68 w 136"/>
                <a:gd name="T47" fmla="*/ 48 h 188"/>
                <a:gd name="T48" fmla="*/ 56 w 136"/>
                <a:gd name="T49" fmla="*/ 60 h 188"/>
                <a:gd name="T50" fmla="*/ 48 w 136"/>
                <a:gd name="T51" fmla="*/ 52 h 188"/>
                <a:gd name="T52" fmla="*/ 36 w 136"/>
                <a:gd name="T53" fmla="*/ 40 h 188"/>
                <a:gd name="T54" fmla="*/ 32 w 136"/>
                <a:gd name="T55" fmla="*/ 80 h 188"/>
                <a:gd name="T56" fmla="*/ 20 w 136"/>
                <a:gd name="T57" fmla="*/ 92 h 188"/>
                <a:gd name="T58" fmla="*/ 23 w 136"/>
                <a:gd name="T59" fmla="*/ 100 h 188"/>
                <a:gd name="T60" fmla="*/ 34 w 136"/>
                <a:gd name="T61" fmla="*/ 96 h 188"/>
                <a:gd name="T62" fmla="*/ 32 w 136"/>
                <a:gd name="T63" fmla="*/ 120 h 188"/>
                <a:gd name="T64" fmla="*/ 40 w 136"/>
                <a:gd name="T65" fmla="*/ 128 h 188"/>
                <a:gd name="T66" fmla="*/ 28 w 136"/>
                <a:gd name="T67" fmla="*/ 140 h 188"/>
                <a:gd name="T68" fmla="*/ 44 w 136"/>
                <a:gd name="T69" fmla="*/ 168 h 188"/>
                <a:gd name="T70" fmla="*/ 66 w 136"/>
                <a:gd name="T71" fmla="*/ 161 h 188"/>
                <a:gd name="T72" fmla="*/ 71 w 136"/>
                <a:gd name="T73" fmla="*/ 155 h 188"/>
                <a:gd name="T74" fmla="*/ 67 w 136"/>
                <a:gd name="T75" fmla="*/ 136 h 188"/>
                <a:gd name="T76" fmla="*/ 88 w 136"/>
                <a:gd name="T77" fmla="*/ 144 h 188"/>
                <a:gd name="T78" fmla="*/ 96 w 136"/>
                <a:gd name="T79" fmla="*/ 128 h 188"/>
                <a:gd name="T80" fmla="*/ 96 w 136"/>
                <a:gd name="T81" fmla="*/ 104 h 188"/>
                <a:gd name="T82" fmla="*/ 106 w 136"/>
                <a:gd name="T83" fmla="*/ 109 h 188"/>
                <a:gd name="T84" fmla="*/ 111 w 136"/>
                <a:gd name="T85" fmla="*/ 103 h 188"/>
                <a:gd name="T86" fmla="*/ 116 w 136"/>
                <a:gd name="T87" fmla="*/ 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88">
                  <a:moveTo>
                    <a:pt x="116" y="72"/>
                  </a:moveTo>
                  <a:cubicBezTo>
                    <a:pt x="116" y="72"/>
                    <a:pt x="116" y="72"/>
                    <a:pt x="116" y="72"/>
                  </a:cubicBezTo>
                  <a:cubicBezTo>
                    <a:pt x="118" y="69"/>
                    <a:pt x="120" y="64"/>
                    <a:pt x="120" y="60"/>
                  </a:cubicBezTo>
                  <a:cubicBezTo>
                    <a:pt x="120" y="49"/>
                    <a:pt x="111" y="40"/>
                    <a:pt x="100" y="40"/>
                  </a:cubicBezTo>
                  <a:cubicBezTo>
                    <a:pt x="93" y="40"/>
                    <a:pt x="88" y="43"/>
                    <a:pt x="84" y="48"/>
                  </a:cubicBezTo>
                  <a:cubicBezTo>
                    <a:pt x="80" y="43"/>
                    <a:pt x="75" y="40"/>
                    <a:pt x="68" y="40"/>
                  </a:cubicBezTo>
                  <a:cubicBezTo>
                    <a:pt x="72" y="39"/>
                    <a:pt x="72" y="39"/>
                    <a:pt x="72" y="39"/>
                  </a:cubicBezTo>
                  <a:cubicBezTo>
                    <a:pt x="72" y="38"/>
                    <a:pt x="69" y="11"/>
                    <a:pt x="97" y="8"/>
                  </a:cubicBezTo>
                  <a:cubicBezTo>
                    <a:pt x="96" y="0"/>
                    <a:pt x="96" y="0"/>
                    <a:pt x="96" y="0"/>
                  </a:cubicBezTo>
                  <a:cubicBezTo>
                    <a:pt x="67" y="4"/>
                    <a:pt x="63" y="28"/>
                    <a:pt x="64" y="40"/>
                  </a:cubicBezTo>
                  <a:cubicBezTo>
                    <a:pt x="60" y="41"/>
                    <a:pt x="57" y="43"/>
                    <a:pt x="55" y="45"/>
                  </a:cubicBezTo>
                  <a:cubicBezTo>
                    <a:pt x="52" y="37"/>
                    <a:pt x="45" y="32"/>
                    <a:pt x="36" y="32"/>
                  </a:cubicBezTo>
                  <a:cubicBezTo>
                    <a:pt x="25" y="32"/>
                    <a:pt x="16" y="41"/>
                    <a:pt x="16" y="52"/>
                  </a:cubicBezTo>
                  <a:cubicBezTo>
                    <a:pt x="16" y="55"/>
                    <a:pt x="17" y="58"/>
                    <a:pt x="18" y="60"/>
                  </a:cubicBezTo>
                  <a:cubicBezTo>
                    <a:pt x="8" y="61"/>
                    <a:pt x="0" y="70"/>
                    <a:pt x="0" y="80"/>
                  </a:cubicBezTo>
                  <a:cubicBezTo>
                    <a:pt x="0" y="89"/>
                    <a:pt x="6" y="96"/>
                    <a:pt x="14" y="99"/>
                  </a:cubicBezTo>
                  <a:cubicBezTo>
                    <a:pt x="13" y="102"/>
                    <a:pt x="12" y="105"/>
                    <a:pt x="12" y="108"/>
                  </a:cubicBezTo>
                  <a:cubicBezTo>
                    <a:pt x="12" y="117"/>
                    <a:pt x="18" y="124"/>
                    <a:pt x="25" y="127"/>
                  </a:cubicBezTo>
                  <a:cubicBezTo>
                    <a:pt x="22" y="130"/>
                    <a:pt x="20" y="135"/>
                    <a:pt x="20" y="140"/>
                  </a:cubicBezTo>
                  <a:cubicBezTo>
                    <a:pt x="20" y="150"/>
                    <a:pt x="28" y="159"/>
                    <a:pt x="38" y="160"/>
                  </a:cubicBezTo>
                  <a:cubicBezTo>
                    <a:pt x="37" y="162"/>
                    <a:pt x="36" y="165"/>
                    <a:pt x="36" y="168"/>
                  </a:cubicBezTo>
                  <a:cubicBezTo>
                    <a:pt x="36" y="179"/>
                    <a:pt x="45" y="188"/>
                    <a:pt x="56" y="188"/>
                  </a:cubicBezTo>
                  <a:cubicBezTo>
                    <a:pt x="67" y="188"/>
                    <a:pt x="76" y="179"/>
                    <a:pt x="76" y="168"/>
                  </a:cubicBezTo>
                  <a:cubicBezTo>
                    <a:pt x="76" y="167"/>
                    <a:pt x="76" y="165"/>
                    <a:pt x="76" y="164"/>
                  </a:cubicBezTo>
                  <a:cubicBezTo>
                    <a:pt x="76" y="164"/>
                    <a:pt x="76" y="164"/>
                    <a:pt x="76" y="164"/>
                  </a:cubicBezTo>
                  <a:cubicBezTo>
                    <a:pt x="87" y="164"/>
                    <a:pt x="96" y="155"/>
                    <a:pt x="96" y="144"/>
                  </a:cubicBezTo>
                  <a:cubicBezTo>
                    <a:pt x="96" y="141"/>
                    <a:pt x="95" y="138"/>
                    <a:pt x="94" y="136"/>
                  </a:cubicBezTo>
                  <a:cubicBezTo>
                    <a:pt x="95" y="136"/>
                    <a:pt x="95" y="136"/>
                    <a:pt x="96" y="136"/>
                  </a:cubicBezTo>
                  <a:cubicBezTo>
                    <a:pt x="107" y="136"/>
                    <a:pt x="116" y="127"/>
                    <a:pt x="116" y="116"/>
                  </a:cubicBezTo>
                  <a:cubicBezTo>
                    <a:pt x="116" y="115"/>
                    <a:pt x="116" y="113"/>
                    <a:pt x="116" y="112"/>
                  </a:cubicBezTo>
                  <a:cubicBezTo>
                    <a:pt x="116" y="112"/>
                    <a:pt x="116" y="112"/>
                    <a:pt x="116" y="112"/>
                  </a:cubicBezTo>
                  <a:cubicBezTo>
                    <a:pt x="127" y="112"/>
                    <a:pt x="136" y="103"/>
                    <a:pt x="136" y="92"/>
                  </a:cubicBezTo>
                  <a:cubicBezTo>
                    <a:pt x="136" y="81"/>
                    <a:pt x="127" y="72"/>
                    <a:pt x="116" y="72"/>
                  </a:cubicBezTo>
                  <a:close/>
                  <a:moveTo>
                    <a:pt x="84" y="100"/>
                  </a:moveTo>
                  <a:cubicBezTo>
                    <a:pt x="84" y="100"/>
                    <a:pt x="84" y="100"/>
                    <a:pt x="84" y="100"/>
                  </a:cubicBezTo>
                  <a:cubicBezTo>
                    <a:pt x="77" y="100"/>
                    <a:pt x="72" y="95"/>
                    <a:pt x="72" y="88"/>
                  </a:cubicBezTo>
                  <a:cubicBezTo>
                    <a:pt x="72" y="81"/>
                    <a:pt x="77" y="76"/>
                    <a:pt x="84" y="76"/>
                  </a:cubicBezTo>
                  <a:cubicBezTo>
                    <a:pt x="91" y="76"/>
                    <a:pt x="96" y="81"/>
                    <a:pt x="96" y="88"/>
                  </a:cubicBezTo>
                  <a:cubicBezTo>
                    <a:pt x="96" y="91"/>
                    <a:pt x="95" y="94"/>
                    <a:pt x="93" y="96"/>
                  </a:cubicBezTo>
                  <a:cubicBezTo>
                    <a:pt x="89" y="97"/>
                    <a:pt x="87" y="98"/>
                    <a:pt x="84" y="100"/>
                  </a:cubicBezTo>
                  <a:close/>
                  <a:moveTo>
                    <a:pt x="73" y="124"/>
                  </a:moveTo>
                  <a:cubicBezTo>
                    <a:pt x="69" y="125"/>
                    <a:pt x="67" y="126"/>
                    <a:pt x="64" y="128"/>
                  </a:cubicBezTo>
                  <a:cubicBezTo>
                    <a:pt x="64" y="128"/>
                    <a:pt x="64" y="128"/>
                    <a:pt x="64" y="128"/>
                  </a:cubicBezTo>
                  <a:cubicBezTo>
                    <a:pt x="57" y="128"/>
                    <a:pt x="52" y="123"/>
                    <a:pt x="52" y="116"/>
                  </a:cubicBezTo>
                  <a:cubicBezTo>
                    <a:pt x="52" y="113"/>
                    <a:pt x="53" y="110"/>
                    <a:pt x="55" y="108"/>
                  </a:cubicBezTo>
                  <a:cubicBezTo>
                    <a:pt x="59" y="107"/>
                    <a:pt x="61" y="106"/>
                    <a:pt x="64" y="104"/>
                  </a:cubicBezTo>
                  <a:cubicBezTo>
                    <a:pt x="64" y="104"/>
                    <a:pt x="64" y="104"/>
                    <a:pt x="64" y="104"/>
                  </a:cubicBezTo>
                  <a:cubicBezTo>
                    <a:pt x="71" y="104"/>
                    <a:pt x="76" y="109"/>
                    <a:pt x="76" y="116"/>
                  </a:cubicBezTo>
                  <a:cubicBezTo>
                    <a:pt x="76" y="119"/>
                    <a:pt x="75" y="122"/>
                    <a:pt x="73" y="124"/>
                  </a:cubicBezTo>
                  <a:close/>
                  <a:moveTo>
                    <a:pt x="49" y="67"/>
                  </a:moveTo>
                  <a:cubicBezTo>
                    <a:pt x="49" y="67"/>
                    <a:pt x="50" y="68"/>
                    <a:pt x="50" y="68"/>
                  </a:cubicBezTo>
                  <a:cubicBezTo>
                    <a:pt x="49" y="68"/>
                    <a:pt x="48" y="68"/>
                    <a:pt x="47" y="69"/>
                  </a:cubicBezTo>
                  <a:cubicBezTo>
                    <a:pt x="48" y="68"/>
                    <a:pt x="49" y="67"/>
                    <a:pt x="49" y="67"/>
                  </a:cubicBezTo>
                  <a:close/>
                  <a:moveTo>
                    <a:pt x="39" y="73"/>
                  </a:moveTo>
                  <a:cubicBezTo>
                    <a:pt x="39" y="73"/>
                    <a:pt x="38" y="72"/>
                    <a:pt x="38" y="72"/>
                  </a:cubicBezTo>
                  <a:cubicBezTo>
                    <a:pt x="39" y="72"/>
                    <a:pt x="40" y="71"/>
                    <a:pt x="41" y="71"/>
                  </a:cubicBezTo>
                  <a:cubicBezTo>
                    <a:pt x="40" y="72"/>
                    <a:pt x="40" y="72"/>
                    <a:pt x="39" y="73"/>
                  </a:cubicBezTo>
                  <a:close/>
                  <a:moveTo>
                    <a:pt x="40" y="90"/>
                  </a:moveTo>
                  <a:cubicBezTo>
                    <a:pt x="40" y="89"/>
                    <a:pt x="40" y="89"/>
                    <a:pt x="40" y="88"/>
                  </a:cubicBezTo>
                  <a:cubicBezTo>
                    <a:pt x="40" y="81"/>
                    <a:pt x="45" y="76"/>
                    <a:pt x="52" y="76"/>
                  </a:cubicBezTo>
                  <a:cubicBezTo>
                    <a:pt x="59" y="76"/>
                    <a:pt x="64" y="81"/>
                    <a:pt x="64" y="88"/>
                  </a:cubicBezTo>
                  <a:cubicBezTo>
                    <a:pt x="64" y="91"/>
                    <a:pt x="63" y="94"/>
                    <a:pt x="61" y="96"/>
                  </a:cubicBezTo>
                  <a:cubicBezTo>
                    <a:pt x="57" y="97"/>
                    <a:pt x="55" y="98"/>
                    <a:pt x="52" y="100"/>
                  </a:cubicBezTo>
                  <a:cubicBezTo>
                    <a:pt x="52" y="100"/>
                    <a:pt x="52" y="100"/>
                    <a:pt x="52" y="100"/>
                  </a:cubicBezTo>
                  <a:cubicBezTo>
                    <a:pt x="51" y="100"/>
                    <a:pt x="51" y="100"/>
                    <a:pt x="50" y="100"/>
                  </a:cubicBezTo>
                  <a:cubicBezTo>
                    <a:pt x="48" y="95"/>
                    <a:pt x="45" y="92"/>
                    <a:pt x="40" y="90"/>
                  </a:cubicBezTo>
                  <a:close/>
                  <a:moveTo>
                    <a:pt x="100" y="48"/>
                  </a:moveTo>
                  <a:cubicBezTo>
                    <a:pt x="107" y="48"/>
                    <a:pt x="112" y="53"/>
                    <a:pt x="112" y="60"/>
                  </a:cubicBezTo>
                  <a:cubicBezTo>
                    <a:pt x="112" y="67"/>
                    <a:pt x="107" y="72"/>
                    <a:pt x="100" y="72"/>
                  </a:cubicBezTo>
                  <a:cubicBezTo>
                    <a:pt x="93" y="72"/>
                    <a:pt x="88" y="67"/>
                    <a:pt x="88" y="60"/>
                  </a:cubicBezTo>
                  <a:cubicBezTo>
                    <a:pt x="88" y="53"/>
                    <a:pt x="93" y="48"/>
                    <a:pt x="100" y="48"/>
                  </a:cubicBezTo>
                  <a:close/>
                  <a:moveTo>
                    <a:pt x="68" y="48"/>
                  </a:moveTo>
                  <a:cubicBezTo>
                    <a:pt x="75" y="48"/>
                    <a:pt x="80" y="53"/>
                    <a:pt x="80" y="60"/>
                  </a:cubicBezTo>
                  <a:cubicBezTo>
                    <a:pt x="80" y="67"/>
                    <a:pt x="75" y="72"/>
                    <a:pt x="68" y="72"/>
                  </a:cubicBezTo>
                  <a:cubicBezTo>
                    <a:pt x="61" y="72"/>
                    <a:pt x="56" y="67"/>
                    <a:pt x="56" y="60"/>
                  </a:cubicBezTo>
                  <a:cubicBezTo>
                    <a:pt x="56" y="53"/>
                    <a:pt x="61" y="48"/>
                    <a:pt x="68" y="48"/>
                  </a:cubicBezTo>
                  <a:close/>
                  <a:moveTo>
                    <a:pt x="36" y="40"/>
                  </a:moveTo>
                  <a:cubicBezTo>
                    <a:pt x="43" y="40"/>
                    <a:pt x="48" y="45"/>
                    <a:pt x="48" y="52"/>
                  </a:cubicBezTo>
                  <a:cubicBezTo>
                    <a:pt x="48" y="59"/>
                    <a:pt x="43" y="64"/>
                    <a:pt x="36" y="64"/>
                  </a:cubicBezTo>
                  <a:cubicBezTo>
                    <a:pt x="29" y="64"/>
                    <a:pt x="24" y="59"/>
                    <a:pt x="24" y="52"/>
                  </a:cubicBezTo>
                  <a:cubicBezTo>
                    <a:pt x="24" y="45"/>
                    <a:pt x="29" y="40"/>
                    <a:pt x="36" y="40"/>
                  </a:cubicBezTo>
                  <a:close/>
                  <a:moveTo>
                    <a:pt x="8" y="80"/>
                  </a:moveTo>
                  <a:cubicBezTo>
                    <a:pt x="8" y="73"/>
                    <a:pt x="13" y="68"/>
                    <a:pt x="20" y="68"/>
                  </a:cubicBezTo>
                  <a:cubicBezTo>
                    <a:pt x="27" y="68"/>
                    <a:pt x="32" y="73"/>
                    <a:pt x="32" y="80"/>
                  </a:cubicBezTo>
                  <a:cubicBezTo>
                    <a:pt x="32" y="83"/>
                    <a:pt x="31" y="86"/>
                    <a:pt x="29" y="88"/>
                  </a:cubicBezTo>
                  <a:cubicBezTo>
                    <a:pt x="25" y="89"/>
                    <a:pt x="23" y="90"/>
                    <a:pt x="20" y="92"/>
                  </a:cubicBezTo>
                  <a:cubicBezTo>
                    <a:pt x="20" y="92"/>
                    <a:pt x="20" y="92"/>
                    <a:pt x="20" y="92"/>
                  </a:cubicBezTo>
                  <a:cubicBezTo>
                    <a:pt x="13" y="92"/>
                    <a:pt x="8" y="87"/>
                    <a:pt x="8" y="80"/>
                  </a:cubicBezTo>
                  <a:close/>
                  <a:moveTo>
                    <a:pt x="20" y="108"/>
                  </a:moveTo>
                  <a:cubicBezTo>
                    <a:pt x="20" y="105"/>
                    <a:pt x="21" y="102"/>
                    <a:pt x="23" y="100"/>
                  </a:cubicBezTo>
                  <a:cubicBezTo>
                    <a:pt x="27" y="99"/>
                    <a:pt x="29" y="98"/>
                    <a:pt x="32" y="96"/>
                  </a:cubicBezTo>
                  <a:cubicBezTo>
                    <a:pt x="32" y="96"/>
                    <a:pt x="32" y="96"/>
                    <a:pt x="32" y="96"/>
                  </a:cubicBezTo>
                  <a:cubicBezTo>
                    <a:pt x="33" y="96"/>
                    <a:pt x="33" y="96"/>
                    <a:pt x="34" y="96"/>
                  </a:cubicBezTo>
                  <a:cubicBezTo>
                    <a:pt x="36" y="101"/>
                    <a:pt x="39" y="104"/>
                    <a:pt x="44" y="106"/>
                  </a:cubicBezTo>
                  <a:cubicBezTo>
                    <a:pt x="44" y="107"/>
                    <a:pt x="44" y="107"/>
                    <a:pt x="44" y="108"/>
                  </a:cubicBezTo>
                  <a:cubicBezTo>
                    <a:pt x="44" y="115"/>
                    <a:pt x="39" y="120"/>
                    <a:pt x="32" y="120"/>
                  </a:cubicBezTo>
                  <a:cubicBezTo>
                    <a:pt x="25" y="120"/>
                    <a:pt x="20" y="115"/>
                    <a:pt x="20" y="108"/>
                  </a:cubicBezTo>
                  <a:close/>
                  <a:moveTo>
                    <a:pt x="28" y="140"/>
                  </a:moveTo>
                  <a:cubicBezTo>
                    <a:pt x="28" y="133"/>
                    <a:pt x="33" y="128"/>
                    <a:pt x="40" y="128"/>
                  </a:cubicBezTo>
                  <a:cubicBezTo>
                    <a:pt x="47" y="128"/>
                    <a:pt x="52" y="133"/>
                    <a:pt x="52" y="140"/>
                  </a:cubicBezTo>
                  <a:cubicBezTo>
                    <a:pt x="52" y="147"/>
                    <a:pt x="47" y="152"/>
                    <a:pt x="40" y="152"/>
                  </a:cubicBezTo>
                  <a:cubicBezTo>
                    <a:pt x="33" y="152"/>
                    <a:pt x="28" y="147"/>
                    <a:pt x="28" y="140"/>
                  </a:cubicBezTo>
                  <a:close/>
                  <a:moveTo>
                    <a:pt x="68" y="168"/>
                  </a:moveTo>
                  <a:cubicBezTo>
                    <a:pt x="68" y="175"/>
                    <a:pt x="63" y="180"/>
                    <a:pt x="56" y="180"/>
                  </a:cubicBezTo>
                  <a:cubicBezTo>
                    <a:pt x="49" y="180"/>
                    <a:pt x="44" y="175"/>
                    <a:pt x="44" y="168"/>
                  </a:cubicBezTo>
                  <a:cubicBezTo>
                    <a:pt x="44" y="161"/>
                    <a:pt x="49" y="156"/>
                    <a:pt x="56" y="156"/>
                  </a:cubicBezTo>
                  <a:cubicBezTo>
                    <a:pt x="58" y="156"/>
                    <a:pt x="60" y="156"/>
                    <a:pt x="61" y="157"/>
                  </a:cubicBezTo>
                  <a:cubicBezTo>
                    <a:pt x="62" y="159"/>
                    <a:pt x="64" y="160"/>
                    <a:pt x="66" y="161"/>
                  </a:cubicBezTo>
                  <a:cubicBezTo>
                    <a:pt x="67" y="163"/>
                    <a:pt x="68" y="165"/>
                    <a:pt x="68" y="168"/>
                  </a:cubicBezTo>
                  <a:close/>
                  <a:moveTo>
                    <a:pt x="76" y="156"/>
                  </a:moveTo>
                  <a:cubicBezTo>
                    <a:pt x="74" y="156"/>
                    <a:pt x="73" y="156"/>
                    <a:pt x="71" y="155"/>
                  </a:cubicBezTo>
                  <a:cubicBezTo>
                    <a:pt x="70" y="153"/>
                    <a:pt x="68" y="152"/>
                    <a:pt x="66" y="151"/>
                  </a:cubicBezTo>
                  <a:cubicBezTo>
                    <a:pt x="65" y="149"/>
                    <a:pt x="64" y="147"/>
                    <a:pt x="64" y="144"/>
                  </a:cubicBezTo>
                  <a:cubicBezTo>
                    <a:pt x="64" y="141"/>
                    <a:pt x="65" y="138"/>
                    <a:pt x="67" y="136"/>
                  </a:cubicBezTo>
                  <a:cubicBezTo>
                    <a:pt x="71" y="135"/>
                    <a:pt x="73" y="134"/>
                    <a:pt x="76" y="132"/>
                  </a:cubicBezTo>
                  <a:cubicBezTo>
                    <a:pt x="76" y="132"/>
                    <a:pt x="76" y="132"/>
                    <a:pt x="76" y="132"/>
                  </a:cubicBezTo>
                  <a:cubicBezTo>
                    <a:pt x="83" y="132"/>
                    <a:pt x="88" y="137"/>
                    <a:pt x="88" y="144"/>
                  </a:cubicBezTo>
                  <a:cubicBezTo>
                    <a:pt x="88" y="151"/>
                    <a:pt x="83" y="156"/>
                    <a:pt x="76" y="156"/>
                  </a:cubicBezTo>
                  <a:close/>
                  <a:moveTo>
                    <a:pt x="108" y="116"/>
                  </a:moveTo>
                  <a:cubicBezTo>
                    <a:pt x="108" y="123"/>
                    <a:pt x="103" y="128"/>
                    <a:pt x="96" y="128"/>
                  </a:cubicBezTo>
                  <a:cubicBezTo>
                    <a:pt x="89" y="128"/>
                    <a:pt x="84" y="123"/>
                    <a:pt x="84" y="116"/>
                  </a:cubicBezTo>
                  <a:cubicBezTo>
                    <a:pt x="84" y="113"/>
                    <a:pt x="85" y="110"/>
                    <a:pt x="87" y="108"/>
                  </a:cubicBezTo>
                  <a:cubicBezTo>
                    <a:pt x="91" y="107"/>
                    <a:pt x="93" y="106"/>
                    <a:pt x="96" y="104"/>
                  </a:cubicBezTo>
                  <a:cubicBezTo>
                    <a:pt x="96" y="104"/>
                    <a:pt x="96" y="104"/>
                    <a:pt x="96" y="104"/>
                  </a:cubicBezTo>
                  <a:cubicBezTo>
                    <a:pt x="98" y="104"/>
                    <a:pt x="100" y="104"/>
                    <a:pt x="101" y="105"/>
                  </a:cubicBezTo>
                  <a:cubicBezTo>
                    <a:pt x="102" y="107"/>
                    <a:pt x="104" y="108"/>
                    <a:pt x="106" y="109"/>
                  </a:cubicBezTo>
                  <a:cubicBezTo>
                    <a:pt x="107" y="111"/>
                    <a:pt x="108" y="113"/>
                    <a:pt x="108" y="116"/>
                  </a:cubicBezTo>
                  <a:close/>
                  <a:moveTo>
                    <a:pt x="116" y="104"/>
                  </a:moveTo>
                  <a:cubicBezTo>
                    <a:pt x="114" y="104"/>
                    <a:pt x="113" y="104"/>
                    <a:pt x="111" y="103"/>
                  </a:cubicBezTo>
                  <a:cubicBezTo>
                    <a:pt x="110" y="101"/>
                    <a:pt x="108" y="100"/>
                    <a:pt x="106" y="99"/>
                  </a:cubicBezTo>
                  <a:cubicBezTo>
                    <a:pt x="105" y="97"/>
                    <a:pt x="104" y="95"/>
                    <a:pt x="104" y="92"/>
                  </a:cubicBezTo>
                  <a:cubicBezTo>
                    <a:pt x="104" y="85"/>
                    <a:pt x="109" y="80"/>
                    <a:pt x="116" y="80"/>
                  </a:cubicBezTo>
                  <a:cubicBezTo>
                    <a:pt x="123" y="80"/>
                    <a:pt x="128" y="85"/>
                    <a:pt x="128" y="92"/>
                  </a:cubicBezTo>
                  <a:cubicBezTo>
                    <a:pt x="128" y="99"/>
                    <a:pt x="123" y="104"/>
                    <a:pt x="116" y="104"/>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0" name="Group 6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100251" y="1451745"/>
            <a:ext cx="640969" cy="737356"/>
            <a:chOff x="2100251" y="1451745"/>
            <a:chExt cx="640969" cy="737356"/>
          </a:xfrm>
        </p:grpSpPr>
        <p:grpSp>
          <p:nvGrpSpPr>
            <p:cNvPr id="60" name="Group 59"/>
            <p:cNvGrpSpPr/>
            <p:nvPr/>
          </p:nvGrpSpPr>
          <p:grpSpPr>
            <a:xfrm>
              <a:off x="2100251" y="1451745"/>
              <a:ext cx="640969" cy="737356"/>
              <a:chOff x="3718344" y="3315352"/>
              <a:chExt cx="1292180" cy="1486495"/>
            </a:xfrm>
            <a:gradFill flip="none" rotWithShape="1">
              <a:gsLst>
                <a:gs pos="0">
                  <a:schemeClr val="accent1"/>
                </a:gs>
                <a:gs pos="100000">
                  <a:schemeClr val="accent1">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58" name="Oval 57"/>
              <p:cNvSpPr/>
              <p:nvPr/>
            </p:nvSpPr>
            <p:spPr>
              <a:xfrm flipH="1">
                <a:off x="3718344" y="3315352"/>
                <a:ext cx="1292180" cy="1292180"/>
              </a:xfrm>
              <a:prstGeom prst="ellipse">
                <a:avLst/>
              </a:prstGeom>
              <a:solidFill>
                <a:srgbClr val="D6B78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Isosceles Triangle 56"/>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9" name="Freeform 89"/>
            <p:cNvSpPr>
              <a:spLocks noEditPoints="1"/>
            </p:cNvSpPr>
            <p:nvPr/>
          </p:nvSpPr>
          <p:spPr bwMode="auto">
            <a:xfrm>
              <a:off x="2290783" y="1613754"/>
              <a:ext cx="259904" cy="259904"/>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2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32" name="图片 31"/>
          <p:cNvPicPr>
            <a:picLocks noChangeAspect="1"/>
          </p:cNvPicPr>
          <p:nvPr/>
        </p:nvPicPr>
        <p:blipFill>
          <a:blip r:embed="rId6"/>
          <a:stretch>
            <a:fillRect/>
          </a:stretch>
        </p:blipFill>
        <p:spPr>
          <a:xfrm>
            <a:off x="1671955" y="1118870"/>
            <a:ext cx="8848725" cy="49625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6" presetClass="entr" presetSubtype="32" fill="hold" nodeType="withEffect">
                                  <p:stCondLst>
                                    <p:cond delay="1000"/>
                                  </p:stCondLst>
                                  <p:childTnLst>
                                    <p:set>
                                      <p:cBhvr>
                                        <p:cTn id="10" dur="1" fill="hold">
                                          <p:stCondLst>
                                            <p:cond delay="0"/>
                                          </p:stCondLst>
                                        </p:cTn>
                                        <p:tgtEl>
                                          <p:spTgt spid="70"/>
                                        </p:tgtEl>
                                        <p:attrNameLst>
                                          <p:attrName>style.visibility</p:attrName>
                                        </p:attrNameLst>
                                      </p:cBhvr>
                                      <p:to>
                                        <p:strVal val="visible"/>
                                      </p:to>
                                    </p:set>
                                    <p:animEffect transition="in" filter="circle(out)">
                                      <p:cBhvr>
                                        <p:cTn id="11" dur="500"/>
                                        <p:tgtEl>
                                          <p:spTgt spid="70"/>
                                        </p:tgtEl>
                                      </p:cBhvr>
                                    </p:animEffect>
                                  </p:childTnLst>
                                </p:cTn>
                              </p:par>
                              <p:par>
                                <p:cTn id="12" presetID="6" presetClass="entr" presetSubtype="32" fill="hold" nodeType="withEffect">
                                  <p:stCondLst>
                                    <p:cond delay="1250"/>
                                  </p:stCondLst>
                                  <p:childTnLst>
                                    <p:set>
                                      <p:cBhvr>
                                        <p:cTn id="13" dur="1" fill="hold">
                                          <p:stCondLst>
                                            <p:cond delay="0"/>
                                          </p:stCondLst>
                                        </p:cTn>
                                        <p:tgtEl>
                                          <p:spTgt spid="72"/>
                                        </p:tgtEl>
                                        <p:attrNameLst>
                                          <p:attrName>style.visibility</p:attrName>
                                        </p:attrNameLst>
                                      </p:cBhvr>
                                      <p:to>
                                        <p:strVal val="visible"/>
                                      </p:to>
                                    </p:set>
                                    <p:animEffect transition="in" filter="circle(out)">
                                      <p:cBhvr>
                                        <p:cTn id="14" dur="500"/>
                                        <p:tgtEl>
                                          <p:spTgt spid="72"/>
                                        </p:tgtEl>
                                      </p:cBhvr>
                                    </p:animEffect>
                                  </p:childTnLst>
                                </p:cTn>
                              </p:par>
                              <p:par>
                                <p:cTn id="15" presetID="6" presetClass="entr" presetSubtype="32" fill="hold" nodeType="withEffect">
                                  <p:stCondLst>
                                    <p:cond delay="1500"/>
                                  </p:stCondLst>
                                  <p:childTnLst>
                                    <p:set>
                                      <p:cBhvr>
                                        <p:cTn id="16" dur="1" fill="hold">
                                          <p:stCondLst>
                                            <p:cond delay="0"/>
                                          </p:stCondLst>
                                        </p:cTn>
                                        <p:tgtEl>
                                          <p:spTgt spid="71"/>
                                        </p:tgtEl>
                                        <p:attrNameLst>
                                          <p:attrName>style.visibility</p:attrName>
                                        </p:attrNameLst>
                                      </p:cBhvr>
                                      <p:to>
                                        <p:strVal val="visible"/>
                                      </p:to>
                                    </p:set>
                                    <p:animEffect transition="in" filter="circle(out)">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3" name="图片 72"/>
          <p:cNvPicPr>
            <a:picLocks noChangeAspect="1"/>
          </p:cNvPicPr>
          <p:nvPr/>
        </p:nvPicPr>
        <p:blipFill>
          <a:blip r:embed="rId3" cstate="screen"/>
          <a:stretch>
            <a:fillRect/>
          </a:stretch>
        </p:blipFill>
        <p:spPr>
          <a:xfrm>
            <a:off x="0" y="0"/>
            <a:ext cx="12192000" cy="6858000"/>
          </a:xfrm>
          <a:prstGeom prst="rect">
            <a:avLst/>
          </a:prstGeom>
        </p:spPr>
      </p:pic>
      <p:pic>
        <p:nvPicPr>
          <p:cNvPr id="74" name="图片 73"/>
          <p:cNvPicPr>
            <a:picLocks noChangeAspect="1"/>
          </p:cNvPicPr>
          <p:nvPr/>
        </p:nvPicPr>
        <p:blipFill>
          <a:blip r:embed="rId4" cstate="screen"/>
          <a:stretch>
            <a:fillRect/>
          </a:stretch>
        </p:blipFill>
        <p:spPr>
          <a:xfrm>
            <a:off x="0" y="0"/>
            <a:ext cx="12192000" cy="5996380"/>
          </a:xfrm>
          <a:prstGeom prst="rect">
            <a:avLst/>
          </a:prstGeom>
        </p:spPr>
      </p:pic>
      <p:sp>
        <p:nvSpPr>
          <p:cNvPr id="75" name="矩形 7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p:cNvGrpSpPr/>
          <p:nvPr/>
        </p:nvGrpSpPr>
        <p:grpSpPr>
          <a:xfrm>
            <a:off x="4644188" y="477737"/>
            <a:ext cx="2903622" cy="582015"/>
            <a:chOff x="1459832" y="2326104"/>
            <a:chExt cx="4283242" cy="513348"/>
          </a:xfrm>
        </p:grpSpPr>
        <p:pic>
          <p:nvPicPr>
            <p:cNvPr id="77" name="图片 76"/>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8" name="文本框 7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6.原型制作</a:t>
              </a:r>
            </a:p>
          </p:txBody>
        </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673735" y="719455"/>
            <a:ext cx="4004310" cy="583565"/>
            <a:chOff x="6694589" y="1114053"/>
            <a:chExt cx="4004187" cy="1647035"/>
          </a:xfrm>
        </p:grpSpPr>
        <p:sp>
          <p:nvSpPr>
            <p:cNvPr id="26" name="TextBox 25"/>
            <p:cNvSpPr txBox="1"/>
            <p:nvPr/>
          </p:nvSpPr>
          <p:spPr>
            <a:xfrm>
              <a:off x="6694589" y="1114053"/>
              <a:ext cx="4004187" cy="1647035"/>
            </a:xfrm>
            <a:prstGeom prst="rect">
              <a:avLst/>
            </a:prstGeom>
            <a:noFill/>
          </p:spPr>
          <p:txBody>
            <a:bodyPr wrap="square" rtlCol="0">
              <a:spAutoFit/>
            </a:bodyPr>
            <a:lstStyle/>
            <a:p>
              <a:r>
                <a:rPr lang="zh-CN" altLang="en-US" sz="1600" b="1" dirty="0">
                  <a:solidFill>
                    <a:schemeClr val="bg1"/>
                  </a:solidFill>
                  <a:latin typeface="+mj-lt"/>
                </a:rPr>
                <a:t>由汪诗怡和梅肖玥同学进行草图原型绘制</a:t>
              </a:r>
            </a:p>
            <a:p>
              <a:r>
                <a:rPr lang="zh-CN" altLang="en-US" sz="1600" b="1" dirty="0">
                  <a:solidFill>
                    <a:schemeClr val="bg1"/>
                  </a:solidFill>
                  <a:latin typeface="+mj-lt"/>
                </a:rPr>
                <a:t>草图</a:t>
              </a:r>
            </a:p>
          </p:txBody>
        </p:sp>
        <p:grpSp>
          <p:nvGrpSpPr>
            <p:cNvPr id="27" name="Group 26"/>
            <p:cNvGrpSpPr/>
            <p:nvPr/>
          </p:nvGrpSpPr>
          <p:grpSpPr>
            <a:xfrm>
              <a:off x="6917415" y="2646387"/>
              <a:ext cx="603250" cy="0"/>
              <a:chOff x="7150100" y="3662052"/>
              <a:chExt cx="603250" cy="0"/>
            </a:xfrm>
          </p:grpSpPr>
          <p:cxnSp>
            <p:nvCxnSpPr>
              <p:cNvPr id="28" name="Straight Connector 27"/>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2" name="Group 7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3834022" y="2219768"/>
            <a:ext cx="746875" cy="859188"/>
            <a:chOff x="3834022" y="2219768"/>
            <a:chExt cx="746875" cy="859188"/>
          </a:xfrm>
        </p:grpSpPr>
        <p:grpSp>
          <p:nvGrpSpPr>
            <p:cNvPr id="61" name="Group 60"/>
            <p:cNvGrpSpPr/>
            <p:nvPr/>
          </p:nvGrpSpPr>
          <p:grpSpPr>
            <a:xfrm>
              <a:off x="3834022" y="2219768"/>
              <a:ext cx="746875" cy="859188"/>
              <a:chOff x="3718344" y="3315352"/>
              <a:chExt cx="1292180" cy="1486495"/>
            </a:xfrm>
            <a:gradFill flip="none" rotWithShape="1">
              <a:gsLst>
                <a:gs pos="0">
                  <a:schemeClr val="accent2"/>
                </a:gs>
                <a:gs pos="100000">
                  <a:schemeClr val="accent2">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2" name="Oval 61"/>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Isosceles Triangle 62"/>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7" name="Freeform 36"/>
            <p:cNvSpPr>
              <a:spLocks noEditPoints="1"/>
            </p:cNvSpPr>
            <p:nvPr/>
          </p:nvSpPr>
          <p:spPr bwMode="auto">
            <a:xfrm>
              <a:off x="4043113" y="2432843"/>
              <a:ext cx="328692" cy="335505"/>
            </a:xfrm>
            <a:custGeom>
              <a:avLst/>
              <a:gdLst>
                <a:gd name="T0" fmla="*/ 98 w 196"/>
                <a:gd name="T1" fmla="*/ 64 h 200"/>
                <a:gd name="T2" fmla="*/ 60 w 196"/>
                <a:gd name="T3" fmla="*/ 100 h 200"/>
                <a:gd name="T4" fmla="*/ 98 w 196"/>
                <a:gd name="T5" fmla="*/ 136 h 200"/>
                <a:gd name="T6" fmla="*/ 136 w 196"/>
                <a:gd name="T7" fmla="*/ 100 h 200"/>
                <a:gd name="T8" fmla="*/ 98 w 196"/>
                <a:gd name="T9" fmla="*/ 64 h 200"/>
                <a:gd name="T10" fmla="*/ 98 w 196"/>
                <a:gd name="T11" fmla="*/ 129 h 200"/>
                <a:gd name="T12" fmla="*/ 68 w 196"/>
                <a:gd name="T13" fmla="*/ 100 h 200"/>
                <a:gd name="T14" fmla="*/ 98 w 196"/>
                <a:gd name="T15" fmla="*/ 71 h 200"/>
                <a:gd name="T16" fmla="*/ 128 w 196"/>
                <a:gd name="T17" fmla="*/ 100 h 200"/>
                <a:gd name="T18" fmla="*/ 98 w 196"/>
                <a:gd name="T19" fmla="*/ 129 h 200"/>
                <a:gd name="T20" fmla="*/ 98 w 196"/>
                <a:gd name="T21" fmla="*/ 0 h 200"/>
                <a:gd name="T22" fmla="*/ 0 w 196"/>
                <a:gd name="T23" fmla="*/ 100 h 200"/>
                <a:gd name="T24" fmla="*/ 98 w 196"/>
                <a:gd name="T25" fmla="*/ 200 h 200"/>
                <a:gd name="T26" fmla="*/ 196 w 196"/>
                <a:gd name="T27" fmla="*/ 100 h 200"/>
                <a:gd name="T28" fmla="*/ 98 w 196"/>
                <a:gd name="T29" fmla="*/ 0 h 200"/>
                <a:gd name="T30" fmla="*/ 98 w 196"/>
                <a:gd name="T31" fmla="*/ 192 h 200"/>
                <a:gd name="T32" fmla="*/ 8 w 196"/>
                <a:gd name="T33" fmla="*/ 100 h 200"/>
                <a:gd name="T34" fmla="*/ 98 w 196"/>
                <a:gd name="T35" fmla="*/ 8 h 200"/>
                <a:gd name="T36" fmla="*/ 188 w 196"/>
                <a:gd name="T37" fmla="*/ 100 h 200"/>
                <a:gd name="T38" fmla="*/ 98 w 196"/>
                <a:gd name="T39" fmla="*/ 192 h 200"/>
                <a:gd name="T40" fmla="*/ 80 w 196"/>
                <a:gd name="T41" fmla="*/ 42 h 200"/>
                <a:gd name="T42" fmla="*/ 72 w 196"/>
                <a:gd name="T43" fmla="*/ 39 h 200"/>
                <a:gd name="T44" fmla="*/ 67 w 196"/>
                <a:gd name="T45" fmla="*/ 53 h 200"/>
                <a:gd name="T46" fmla="*/ 75 w 196"/>
                <a:gd name="T47" fmla="*/ 56 h 200"/>
                <a:gd name="T48" fmla="*/ 80 w 196"/>
                <a:gd name="T49" fmla="*/ 42 h 200"/>
                <a:gd name="T50" fmla="*/ 143 w 196"/>
                <a:gd name="T51" fmla="*/ 38 h 200"/>
                <a:gd name="T52" fmla="*/ 136 w 196"/>
                <a:gd name="T53" fmla="*/ 26 h 200"/>
                <a:gd name="T54" fmla="*/ 129 w 196"/>
                <a:gd name="T55" fmla="*/ 30 h 200"/>
                <a:gd name="T56" fmla="*/ 136 w 196"/>
                <a:gd name="T57" fmla="*/ 42 h 200"/>
                <a:gd name="T58" fmla="*/ 143 w 196"/>
                <a:gd name="T59" fmla="*/ 38 h 200"/>
                <a:gd name="T60" fmla="*/ 36 w 196"/>
                <a:gd name="T61" fmla="*/ 75 h 200"/>
                <a:gd name="T62" fmla="*/ 24 w 196"/>
                <a:gd name="T63" fmla="*/ 75 h 200"/>
                <a:gd name="T64" fmla="*/ 24 w 196"/>
                <a:gd name="T65" fmla="*/ 83 h 200"/>
                <a:gd name="T66" fmla="*/ 36 w 196"/>
                <a:gd name="T67" fmla="*/ 83 h 200"/>
                <a:gd name="T68" fmla="*/ 36 w 196"/>
                <a:gd name="T69" fmla="*/ 75 h 200"/>
                <a:gd name="T70" fmla="*/ 36 w 196"/>
                <a:gd name="T71" fmla="*/ 131 h 200"/>
                <a:gd name="T72" fmla="*/ 46 w 196"/>
                <a:gd name="T73" fmla="*/ 135 h 200"/>
                <a:gd name="T74" fmla="*/ 49 w 196"/>
                <a:gd name="T75" fmla="*/ 127 h 200"/>
                <a:gd name="T76" fmla="*/ 39 w 196"/>
                <a:gd name="T77" fmla="*/ 124 h 200"/>
                <a:gd name="T78" fmla="*/ 36 w 196"/>
                <a:gd name="T79" fmla="*/ 131 h 200"/>
                <a:gd name="T80" fmla="*/ 89 w 196"/>
                <a:gd name="T81" fmla="*/ 174 h 200"/>
                <a:gd name="T82" fmla="*/ 97 w 196"/>
                <a:gd name="T83" fmla="*/ 174 h 200"/>
                <a:gd name="T84" fmla="*/ 97 w 196"/>
                <a:gd name="T85" fmla="*/ 163 h 200"/>
                <a:gd name="T86" fmla="*/ 89 w 196"/>
                <a:gd name="T87" fmla="*/ 163 h 200"/>
                <a:gd name="T88" fmla="*/ 89 w 196"/>
                <a:gd name="T89" fmla="*/ 174 h 200"/>
                <a:gd name="T90" fmla="*/ 137 w 196"/>
                <a:gd name="T91" fmla="*/ 133 h 200"/>
                <a:gd name="T92" fmla="*/ 142 w 196"/>
                <a:gd name="T93" fmla="*/ 140 h 200"/>
                <a:gd name="T94" fmla="*/ 149 w 196"/>
                <a:gd name="T95" fmla="*/ 135 h 200"/>
                <a:gd name="T96" fmla="*/ 145 w 196"/>
                <a:gd name="T97" fmla="*/ 128 h 200"/>
                <a:gd name="T98" fmla="*/ 137 w 196"/>
                <a:gd name="T99" fmla="*/ 133 h 200"/>
                <a:gd name="T100" fmla="*/ 161 w 196"/>
                <a:gd name="T101" fmla="*/ 79 h 200"/>
                <a:gd name="T102" fmla="*/ 158 w 196"/>
                <a:gd name="T103" fmla="*/ 92 h 200"/>
                <a:gd name="T104" fmla="*/ 166 w 196"/>
                <a:gd name="T105" fmla="*/ 94 h 200"/>
                <a:gd name="T106" fmla="*/ 169 w 196"/>
                <a:gd name="T107" fmla="*/ 80 h 200"/>
                <a:gd name="T108" fmla="*/ 161 w 196"/>
                <a:gd name="T109" fmla="*/ 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6" h="200">
                  <a:moveTo>
                    <a:pt x="98" y="64"/>
                  </a:moveTo>
                  <a:cubicBezTo>
                    <a:pt x="77" y="64"/>
                    <a:pt x="60" y="80"/>
                    <a:pt x="60" y="100"/>
                  </a:cubicBezTo>
                  <a:cubicBezTo>
                    <a:pt x="60" y="120"/>
                    <a:pt x="77" y="136"/>
                    <a:pt x="98" y="136"/>
                  </a:cubicBezTo>
                  <a:cubicBezTo>
                    <a:pt x="119" y="136"/>
                    <a:pt x="136" y="120"/>
                    <a:pt x="136" y="100"/>
                  </a:cubicBezTo>
                  <a:cubicBezTo>
                    <a:pt x="136" y="80"/>
                    <a:pt x="119" y="64"/>
                    <a:pt x="98" y="64"/>
                  </a:cubicBezTo>
                  <a:close/>
                  <a:moveTo>
                    <a:pt x="98" y="129"/>
                  </a:moveTo>
                  <a:cubicBezTo>
                    <a:pt x="81" y="129"/>
                    <a:pt x="68" y="116"/>
                    <a:pt x="68" y="100"/>
                  </a:cubicBezTo>
                  <a:cubicBezTo>
                    <a:pt x="68" y="84"/>
                    <a:pt x="81" y="71"/>
                    <a:pt x="98" y="71"/>
                  </a:cubicBezTo>
                  <a:cubicBezTo>
                    <a:pt x="115" y="71"/>
                    <a:pt x="128" y="84"/>
                    <a:pt x="128" y="100"/>
                  </a:cubicBezTo>
                  <a:cubicBezTo>
                    <a:pt x="128" y="116"/>
                    <a:pt x="115" y="129"/>
                    <a:pt x="98" y="129"/>
                  </a:cubicBezTo>
                  <a:close/>
                  <a:moveTo>
                    <a:pt x="98" y="0"/>
                  </a:moveTo>
                  <a:cubicBezTo>
                    <a:pt x="44" y="0"/>
                    <a:pt x="0" y="45"/>
                    <a:pt x="0" y="100"/>
                  </a:cubicBezTo>
                  <a:cubicBezTo>
                    <a:pt x="0" y="155"/>
                    <a:pt x="44" y="200"/>
                    <a:pt x="98" y="200"/>
                  </a:cubicBezTo>
                  <a:cubicBezTo>
                    <a:pt x="152" y="200"/>
                    <a:pt x="196" y="155"/>
                    <a:pt x="196" y="100"/>
                  </a:cubicBezTo>
                  <a:cubicBezTo>
                    <a:pt x="196" y="45"/>
                    <a:pt x="152" y="0"/>
                    <a:pt x="98" y="0"/>
                  </a:cubicBezTo>
                  <a:close/>
                  <a:moveTo>
                    <a:pt x="98" y="192"/>
                  </a:moveTo>
                  <a:cubicBezTo>
                    <a:pt x="48" y="192"/>
                    <a:pt x="8" y="151"/>
                    <a:pt x="8" y="100"/>
                  </a:cubicBezTo>
                  <a:cubicBezTo>
                    <a:pt x="8" y="49"/>
                    <a:pt x="48" y="8"/>
                    <a:pt x="98" y="8"/>
                  </a:cubicBezTo>
                  <a:cubicBezTo>
                    <a:pt x="148" y="8"/>
                    <a:pt x="188" y="49"/>
                    <a:pt x="188" y="100"/>
                  </a:cubicBezTo>
                  <a:cubicBezTo>
                    <a:pt x="188" y="151"/>
                    <a:pt x="148" y="192"/>
                    <a:pt x="98" y="192"/>
                  </a:cubicBezTo>
                  <a:close/>
                  <a:moveTo>
                    <a:pt x="80" y="42"/>
                  </a:moveTo>
                  <a:cubicBezTo>
                    <a:pt x="72" y="39"/>
                    <a:pt x="72" y="39"/>
                    <a:pt x="72" y="39"/>
                  </a:cubicBezTo>
                  <a:cubicBezTo>
                    <a:pt x="67" y="53"/>
                    <a:pt x="67" y="53"/>
                    <a:pt x="67" y="53"/>
                  </a:cubicBezTo>
                  <a:cubicBezTo>
                    <a:pt x="75" y="56"/>
                    <a:pt x="75" y="56"/>
                    <a:pt x="75" y="56"/>
                  </a:cubicBezTo>
                  <a:lnTo>
                    <a:pt x="80" y="42"/>
                  </a:lnTo>
                  <a:close/>
                  <a:moveTo>
                    <a:pt x="143" y="38"/>
                  </a:moveTo>
                  <a:cubicBezTo>
                    <a:pt x="136" y="26"/>
                    <a:pt x="136" y="26"/>
                    <a:pt x="136" y="26"/>
                  </a:cubicBezTo>
                  <a:cubicBezTo>
                    <a:pt x="129" y="30"/>
                    <a:pt x="129" y="30"/>
                    <a:pt x="129" y="30"/>
                  </a:cubicBezTo>
                  <a:cubicBezTo>
                    <a:pt x="136" y="42"/>
                    <a:pt x="136" y="42"/>
                    <a:pt x="136" y="42"/>
                  </a:cubicBezTo>
                  <a:lnTo>
                    <a:pt x="143" y="38"/>
                  </a:lnTo>
                  <a:close/>
                  <a:moveTo>
                    <a:pt x="36" y="75"/>
                  </a:moveTo>
                  <a:cubicBezTo>
                    <a:pt x="24" y="75"/>
                    <a:pt x="24" y="75"/>
                    <a:pt x="24" y="75"/>
                  </a:cubicBezTo>
                  <a:cubicBezTo>
                    <a:pt x="24" y="83"/>
                    <a:pt x="24" y="83"/>
                    <a:pt x="24" y="83"/>
                  </a:cubicBezTo>
                  <a:cubicBezTo>
                    <a:pt x="36" y="83"/>
                    <a:pt x="36" y="83"/>
                    <a:pt x="36" y="83"/>
                  </a:cubicBezTo>
                  <a:lnTo>
                    <a:pt x="36" y="75"/>
                  </a:lnTo>
                  <a:close/>
                  <a:moveTo>
                    <a:pt x="36" y="131"/>
                  </a:moveTo>
                  <a:cubicBezTo>
                    <a:pt x="46" y="135"/>
                    <a:pt x="46" y="135"/>
                    <a:pt x="46" y="135"/>
                  </a:cubicBezTo>
                  <a:cubicBezTo>
                    <a:pt x="49" y="127"/>
                    <a:pt x="49" y="127"/>
                    <a:pt x="49" y="127"/>
                  </a:cubicBezTo>
                  <a:cubicBezTo>
                    <a:pt x="39" y="124"/>
                    <a:pt x="39" y="124"/>
                    <a:pt x="39" y="124"/>
                  </a:cubicBezTo>
                  <a:lnTo>
                    <a:pt x="36" y="131"/>
                  </a:lnTo>
                  <a:close/>
                  <a:moveTo>
                    <a:pt x="89" y="174"/>
                  </a:moveTo>
                  <a:cubicBezTo>
                    <a:pt x="97" y="174"/>
                    <a:pt x="97" y="174"/>
                    <a:pt x="97" y="174"/>
                  </a:cubicBezTo>
                  <a:cubicBezTo>
                    <a:pt x="97" y="163"/>
                    <a:pt x="97" y="163"/>
                    <a:pt x="97" y="163"/>
                  </a:cubicBezTo>
                  <a:cubicBezTo>
                    <a:pt x="89" y="163"/>
                    <a:pt x="89" y="163"/>
                    <a:pt x="89" y="163"/>
                  </a:cubicBezTo>
                  <a:lnTo>
                    <a:pt x="89" y="174"/>
                  </a:lnTo>
                  <a:close/>
                  <a:moveTo>
                    <a:pt x="137" y="133"/>
                  </a:moveTo>
                  <a:cubicBezTo>
                    <a:pt x="142" y="140"/>
                    <a:pt x="142" y="140"/>
                    <a:pt x="142" y="140"/>
                  </a:cubicBezTo>
                  <a:cubicBezTo>
                    <a:pt x="149" y="135"/>
                    <a:pt x="149" y="135"/>
                    <a:pt x="149" y="135"/>
                  </a:cubicBezTo>
                  <a:cubicBezTo>
                    <a:pt x="145" y="128"/>
                    <a:pt x="145" y="128"/>
                    <a:pt x="145" y="128"/>
                  </a:cubicBezTo>
                  <a:lnTo>
                    <a:pt x="137" y="133"/>
                  </a:lnTo>
                  <a:close/>
                  <a:moveTo>
                    <a:pt x="161" y="79"/>
                  </a:moveTo>
                  <a:cubicBezTo>
                    <a:pt x="158" y="92"/>
                    <a:pt x="158" y="92"/>
                    <a:pt x="158" y="92"/>
                  </a:cubicBezTo>
                  <a:cubicBezTo>
                    <a:pt x="166" y="94"/>
                    <a:pt x="166" y="94"/>
                    <a:pt x="166" y="94"/>
                  </a:cubicBezTo>
                  <a:cubicBezTo>
                    <a:pt x="169" y="80"/>
                    <a:pt x="169" y="80"/>
                    <a:pt x="169" y="80"/>
                  </a:cubicBezTo>
                  <a:lnTo>
                    <a:pt x="161" y="79"/>
                  </a:ln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1" name="Group 7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577912" y="3661518"/>
            <a:ext cx="929908" cy="1069745"/>
            <a:chOff x="2577912" y="3661518"/>
            <a:chExt cx="929908" cy="1069745"/>
          </a:xfrm>
        </p:grpSpPr>
        <p:grpSp>
          <p:nvGrpSpPr>
            <p:cNvPr id="64" name="Group 63"/>
            <p:cNvGrpSpPr/>
            <p:nvPr/>
          </p:nvGrpSpPr>
          <p:grpSpPr>
            <a:xfrm>
              <a:off x="2577912" y="3661518"/>
              <a:ext cx="929908" cy="1069745"/>
              <a:chOff x="3718344" y="3315352"/>
              <a:chExt cx="1292180" cy="1486495"/>
            </a:xfrm>
            <a:gradFill flip="none" rotWithShape="1">
              <a:gsLst>
                <a:gs pos="0">
                  <a:schemeClr val="accent3"/>
                </a:gs>
                <a:gs pos="100000">
                  <a:schemeClr val="accent3">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5" name="Oval 64"/>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8" name="Freeform 53"/>
            <p:cNvSpPr>
              <a:spLocks noEditPoints="1"/>
            </p:cNvSpPr>
            <p:nvPr/>
          </p:nvSpPr>
          <p:spPr bwMode="auto">
            <a:xfrm>
              <a:off x="2895284" y="3942472"/>
              <a:ext cx="295164" cy="407503"/>
            </a:xfrm>
            <a:custGeom>
              <a:avLst/>
              <a:gdLst>
                <a:gd name="T0" fmla="*/ 120 w 136"/>
                <a:gd name="T1" fmla="*/ 60 h 188"/>
                <a:gd name="T2" fmla="*/ 68 w 136"/>
                <a:gd name="T3" fmla="*/ 40 h 188"/>
                <a:gd name="T4" fmla="*/ 96 w 136"/>
                <a:gd name="T5" fmla="*/ 0 h 188"/>
                <a:gd name="T6" fmla="*/ 36 w 136"/>
                <a:gd name="T7" fmla="*/ 32 h 188"/>
                <a:gd name="T8" fmla="*/ 0 w 136"/>
                <a:gd name="T9" fmla="*/ 80 h 188"/>
                <a:gd name="T10" fmla="*/ 25 w 136"/>
                <a:gd name="T11" fmla="*/ 127 h 188"/>
                <a:gd name="T12" fmla="*/ 36 w 136"/>
                <a:gd name="T13" fmla="*/ 168 h 188"/>
                <a:gd name="T14" fmla="*/ 76 w 136"/>
                <a:gd name="T15" fmla="*/ 164 h 188"/>
                <a:gd name="T16" fmla="*/ 94 w 136"/>
                <a:gd name="T17" fmla="*/ 136 h 188"/>
                <a:gd name="T18" fmla="*/ 116 w 136"/>
                <a:gd name="T19" fmla="*/ 112 h 188"/>
                <a:gd name="T20" fmla="*/ 116 w 136"/>
                <a:gd name="T21" fmla="*/ 72 h 188"/>
                <a:gd name="T22" fmla="*/ 72 w 136"/>
                <a:gd name="T23" fmla="*/ 88 h 188"/>
                <a:gd name="T24" fmla="*/ 93 w 136"/>
                <a:gd name="T25" fmla="*/ 96 h 188"/>
                <a:gd name="T26" fmla="*/ 64 w 136"/>
                <a:gd name="T27" fmla="*/ 128 h 188"/>
                <a:gd name="T28" fmla="*/ 55 w 136"/>
                <a:gd name="T29" fmla="*/ 108 h 188"/>
                <a:gd name="T30" fmla="*/ 76 w 136"/>
                <a:gd name="T31" fmla="*/ 116 h 188"/>
                <a:gd name="T32" fmla="*/ 50 w 136"/>
                <a:gd name="T33" fmla="*/ 68 h 188"/>
                <a:gd name="T34" fmla="*/ 39 w 136"/>
                <a:gd name="T35" fmla="*/ 73 h 188"/>
                <a:gd name="T36" fmla="*/ 39 w 136"/>
                <a:gd name="T37" fmla="*/ 73 h 188"/>
                <a:gd name="T38" fmla="*/ 52 w 136"/>
                <a:gd name="T39" fmla="*/ 76 h 188"/>
                <a:gd name="T40" fmla="*/ 52 w 136"/>
                <a:gd name="T41" fmla="*/ 100 h 188"/>
                <a:gd name="T42" fmla="*/ 40 w 136"/>
                <a:gd name="T43" fmla="*/ 90 h 188"/>
                <a:gd name="T44" fmla="*/ 100 w 136"/>
                <a:gd name="T45" fmla="*/ 72 h 188"/>
                <a:gd name="T46" fmla="*/ 68 w 136"/>
                <a:gd name="T47" fmla="*/ 48 h 188"/>
                <a:gd name="T48" fmla="*/ 56 w 136"/>
                <a:gd name="T49" fmla="*/ 60 h 188"/>
                <a:gd name="T50" fmla="*/ 48 w 136"/>
                <a:gd name="T51" fmla="*/ 52 h 188"/>
                <a:gd name="T52" fmla="*/ 36 w 136"/>
                <a:gd name="T53" fmla="*/ 40 h 188"/>
                <a:gd name="T54" fmla="*/ 32 w 136"/>
                <a:gd name="T55" fmla="*/ 80 h 188"/>
                <a:gd name="T56" fmla="*/ 20 w 136"/>
                <a:gd name="T57" fmla="*/ 92 h 188"/>
                <a:gd name="T58" fmla="*/ 23 w 136"/>
                <a:gd name="T59" fmla="*/ 100 h 188"/>
                <a:gd name="T60" fmla="*/ 34 w 136"/>
                <a:gd name="T61" fmla="*/ 96 h 188"/>
                <a:gd name="T62" fmla="*/ 32 w 136"/>
                <a:gd name="T63" fmla="*/ 120 h 188"/>
                <a:gd name="T64" fmla="*/ 40 w 136"/>
                <a:gd name="T65" fmla="*/ 128 h 188"/>
                <a:gd name="T66" fmla="*/ 28 w 136"/>
                <a:gd name="T67" fmla="*/ 140 h 188"/>
                <a:gd name="T68" fmla="*/ 44 w 136"/>
                <a:gd name="T69" fmla="*/ 168 h 188"/>
                <a:gd name="T70" fmla="*/ 66 w 136"/>
                <a:gd name="T71" fmla="*/ 161 h 188"/>
                <a:gd name="T72" fmla="*/ 71 w 136"/>
                <a:gd name="T73" fmla="*/ 155 h 188"/>
                <a:gd name="T74" fmla="*/ 67 w 136"/>
                <a:gd name="T75" fmla="*/ 136 h 188"/>
                <a:gd name="T76" fmla="*/ 88 w 136"/>
                <a:gd name="T77" fmla="*/ 144 h 188"/>
                <a:gd name="T78" fmla="*/ 96 w 136"/>
                <a:gd name="T79" fmla="*/ 128 h 188"/>
                <a:gd name="T80" fmla="*/ 96 w 136"/>
                <a:gd name="T81" fmla="*/ 104 h 188"/>
                <a:gd name="T82" fmla="*/ 106 w 136"/>
                <a:gd name="T83" fmla="*/ 109 h 188"/>
                <a:gd name="T84" fmla="*/ 111 w 136"/>
                <a:gd name="T85" fmla="*/ 103 h 188"/>
                <a:gd name="T86" fmla="*/ 116 w 136"/>
                <a:gd name="T87" fmla="*/ 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88">
                  <a:moveTo>
                    <a:pt x="116" y="72"/>
                  </a:moveTo>
                  <a:cubicBezTo>
                    <a:pt x="116" y="72"/>
                    <a:pt x="116" y="72"/>
                    <a:pt x="116" y="72"/>
                  </a:cubicBezTo>
                  <a:cubicBezTo>
                    <a:pt x="118" y="69"/>
                    <a:pt x="120" y="64"/>
                    <a:pt x="120" y="60"/>
                  </a:cubicBezTo>
                  <a:cubicBezTo>
                    <a:pt x="120" y="49"/>
                    <a:pt x="111" y="40"/>
                    <a:pt x="100" y="40"/>
                  </a:cubicBezTo>
                  <a:cubicBezTo>
                    <a:pt x="93" y="40"/>
                    <a:pt x="88" y="43"/>
                    <a:pt x="84" y="48"/>
                  </a:cubicBezTo>
                  <a:cubicBezTo>
                    <a:pt x="80" y="43"/>
                    <a:pt x="75" y="40"/>
                    <a:pt x="68" y="40"/>
                  </a:cubicBezTo>
                  <a:cubicBezTo>
                    <a:pt x="72" y="39"/>
                    <a:pt x="72" y="39"/>
                    <a:pt x="72" y="39"/>
                  </a:cubicBezTo>
                  <a:cubicBezTo>
                    <a:pt x="72" y="38"/>
                    <a:pt x="69" y="11"/>
                    <a:pt x="97" y="8"/>
                  </a:cubicBezTo>
                  <a:cubicBezTo>
                    <a:pt x="96" y="0"/>
                    <a:pt x="96" y="0"/>
                    <a:pt x="96" y="0"/>
                  </a:cubicBezTo>
                  <a:cubicBezTo>
                    <a:pt x="67" y="4"/>
                    <a:pt x="63" y="28"/>
                    <a:pt x="64" y="40"/>
                  </a:cubicBezTo>
                  <a:cubicBezTo>
                    <a:pt x="60" y="41"/>
                    <a:pt x="57" y="43"/>
                    <a:pt x="55" y="45"/>
                  </a:cubicBezTo>
                  <a:cubicBezTo>
                    <a:pt x="52" y="37"/>
                    <a:pt x="45" y="32"/>
                    <a:pt x="36" y="32"/>
                  </a:cubicBezTo>
                  <a:cubicBezTo>
                    <a:pt x="25" y="32"/>
                    <a:pt x="16" y="41"/>
                    <a:pt x="16" y="52"/>
                  </a:cubicBezTo>
                  <a:cubicBezTo>
                    <a:pt x="16" y="55"/>
                    <a:pt x="17" y="58"/>
                    <a:pt x="18" y="60"/>
                  </a:cubicBezTo>
                  <a:cubicBezTo>
                    <a:pt x="8" y="61"/>
                    <a:pt x="0" y="70"/>
                    <a:pt x="0" y="80"/>
                  </a:cubicBezTo>
                  <a:cubicBezTo>
                    <a:pt x="0" y="89"/>
                    <a:pt x="6" y="96"/>
                    <a:pt x="14" y="99"/>
                  </a:cubicBezTo>
                  <a:cubicBezTo>
                    <a:pt x="13" y="102"/>
                    <a:pt x="12" y="105"/>
                    <a:pt x="12" y="108"/>
                  </a:cubicBezTo>
                  <a:cubicBezTo>
                    <a:pt x="12" y="117"/>
                    <a:pt x="18" y="124"/>
                    <a:pt x="25" y="127"/>
                  </a:cubicBezTo>
                  <a:cubicBezTo>
                    <a:pt x="22" y="130"/>
                    <a:pt x="20" y="135"/>
                    <a:pt x="20" y="140"/>
                  </a:cubicBezTo>
                  <a:cubicBezTo>
                    <a:pt x="20" y="150"/>
                    <a:pt x="28" y="159"/>
                    <a:pt x="38" y="160"/>
                  </a:cubicBezTo>
                  <a:cubicBezTo>
                    <a:pt x="37" y="162"/>
                    <a:pt x="36" y="165"/>
                    <a:pt x="36" y="168"/>
                  </a:cubicBezTo>
                  <a:cubicBezTo>
                    <a:pt x="36" y="179"/>
                    <a:pt x="45" y="188"/>
                    <a:pt x="56" y="188"/>
                  </a:cubicBezTo>
                  <a:cubicBezTo>
                    <a:pt x="67" y="188"/>
                    <a:pt x="76" y="179"/>
                    <a:pt x="76" y="168"/>
                  </a:cubicBezTo>
                  <a:cubicBezTo>
                    <a:pt x="76" y="167"/>
                    <a:pt x="76" y="165"/>
                    <a:pt x="76" y="164"/>
                  </a:cubicBezTo>
                  <a:cubicBezTo>
                    <a:pt x="76" y="164"/>
                    <a:pt x="76" y="164"/>
                    <a:pt x="76" y="164"/>
                  </a:cubicBezTo>
                  <a:cubicBezTo>
                    <a:pt x="87" y="164"/>
                    <a:pt x="96" y="155"/>
                    <a:pt x="96" y="144"/>
                  </a:cubicBezTo>
                  <a:cubicBezTo>
                    <a:pt x="96" y="141"/>
                    <a:pt x="95" y="138"/>
                    <a:pt x="94" y="136"/>
                  </a:cubicBezTo>
                  <a:cubicBezTo>
                    <a:pt x="95" y="136"/>
                    <a:pt x="95" y="136"/>
                    <a:pt x="96" y="136"/>
                  </a:cubicBezTo>
                  <a:cubicBezTo>
                    <a:pt x="107" y="136"/>
                    <a:pt x="116" y="127"/>
                    <a:pt x="116" y="116"/>
                  </a:cubicBezTo>
                  <a:cubicBezTo>
                    <a:pt x="116" y="115"/>
                    <a:pt x="116" y="113"/>
                    <a:pt x="116" y="112"/>
                  </a:cubicBezTo>
                  <a:cubicBezTo>
                    <a:pt x="116" y="112"/>
                    <a:pt x="116" y="112"/>
                    <a:pt x="116" y="112"/>
                  </a:cubicBezTo>
                  <a:cubicBezTo>
                    <a:pt x="127" y="112"/>
                    <a:pt x="136" y="103"/>
                    <a:pt x="136" y="92"/>
                  </a:cubicBezTo>
                  <a:cubicBezTo>
                    <a:pt x="136" y="81"/>
                    <a:pt x="127" y="72"/>
                    <a:pt x="116" y="72"/>
                  </a:cubicBezTo>
                  <a:close/>
                  <a:moveTo>
                    <a:pt x="84" y="100"/>
                  </a:moveTo>
                  <a:cubicBezTo>
                    <a:pt x="84" y="100"/>
                    <a:pt x="84" y="100"/>
                    <a:pt x="84" y="100"/>
                  </a:cubicBezTo>
                  <a:cubicBezTo>
                    <a:pt x="77" y="100"/>
                    <a:pt x="72" y="95"/>
                    <a:pt x="72" y="88"/>
                  </a:cubicBezTo>
                  <a:cubicBezTo>
                    <a:pt x="72" y="81"/>
                    <a:pt x="77" y="76"/>
                    <a:pt x="84" y="76"/>
                  </a:cubicBezTo>
                  <a:cubicBezTo>
                    <a:pt x="91" y="76"/>
                    <a:pt x="96" y="81"/>
                    <a:pt x="96" y="88"/>
                  </a:cubicBezTo>
                  <a:cubicBezTo>
                    <a:pt x="96" y="91"/>
                    <a:pt x="95" y="94"/>
                    <a:pt x="93" y="96"/>
                  </a:cubicBezTo>
                  <a:cubicBezTo>
                    <a:pt x="89" y="97"/>
                    <a:pt x="87" y="98"/>
                    <a:pt x="84" y="100"/>
                  </a:cubicBezTo>
                  <a:close/>
                  <a:moveTo>
                    <a:pt x="73" y="124"/>
                  </a:moveTo>
                  <a:cubicBezTo>
                    <a:pt x="69" y="125"/>
                    <a:pt x="67" y="126"/>
                    <a:pt x="64" y="128"/>
                  </a:cubicBezTo>
                  <a:cubicBezTo>
                    <a:pt x="64" y="128"/>
                    <a:pt x="64" y="128"/>
                    <a:pt x="64" y="128"/>
                  </a:cubicBezTo>
                  <a:cubicBezTo>
                    <a:pt x="57" y="128"/>
                    <a:pt x="52" y="123"/>
                    <a:pt x="52" y="116"/>
                  </a:cubicBezTo>
                  <a:cubicBezTo>
                    <a:pt x="52" y="113"/>
                    <a:pt x="53" y="110"/>
                    <a:pt x="55" y="108"/>
                  </a:cubicBezTo>
                  <a:cubicBezTo>
                    <a:pt x="59" y="107"/>
                    <a:pt x="61" y="106"/>
                    <a:pt x="64" y="104"/>
                  </a:cubicBezTo>
                  <a:cubicBezTo>
                    <a:pt x="64" y="104"/>
                    <a:pt x="64" y="104"/>
                    <a:pt x="64" y="104"/>
                  </a:cubicBezTo>
                  <a:cubicBezTo>
                    <a:pt x="71" y="104"/>
                    <a:pt x="76" y="109"/>
                    <a:pt x="76" y="116"/>
                  </a:cubicBezTo>
                  <a:cubicBezTo>
                    <a:pt x="76" y="119"/>
                    <a:pt x="75" y="122"/>
                    <a:pt x="73" y="124"/>
                  </a:cubicBezTo>
                  <a:close/>
                  <a:moveTo>
                    <a:pt x="49" y="67"/>
                  </a:moveTo>
                  <a:cubicBezTo>
                    <a:pt x="49" y="67"/>
                    <a:pt x="50" y="68"/>
                    <a:pt x="50" y="68"/>
                  </a:cubicBezTo>
                  <a:cubicBezTo>
                    <a:pt x="49" y="68"/>
                    <a:pt x="48" y="68"/>
                    <a:pt x="47" y="69"/>
                  </a:cubicBezTo>
                  <a:cubicBezTo>
                    <a:pt x="48" y="68"/>
                    <a:pt x="49" y="67"/>
                    <a:pt x="49" y="67"/>
                  </a:cubicBezTo>
                  <a:close/>
                  <a:moveTo>
                    <a:pt x="39" y="73"/>
                  </a:moveTo>
                  <a:cubicBezTo>
                    <a:pt x="39" y="73"/>
                    <a:pt x="38" y="72"/>
                    <a:pt x="38" y="72"/>
                  </a:cubicBezTo>
                  <a:cubicBezTo>
                    <a:pt x="39" y="72"/>
                    <a:pt x="40" y="71"/>
                    <a:pt x="41" y="71"/>
                  </a:cubicBezTo>
                  <a:cubicBezTo>
                    <a:pt x="40" y="72"/>
                    <a:pt x="40" y="72"/>
                    <a:pt x="39" y="73"/>
                  </a:cubicBezTo>
                  <a:close/>
                  <a:moveTo>
                    <a:pt x="40" y="90"/>
                  </a:moveTo>
                  <a:cubicBezTo>
                    <a:pt x="40" y="89"/>
                    <a:pt x="40" y="89"/>
                    <a:pt x="40" y="88"/>
                  </a:cubicBezTo>
                  <a:cubicBezTo>
                    <a:pt x="40" y="81"/>
                    <a:pt x="45" y="76"/>
                    <a:pt x="52" y="76"/>
                  </a:cubicBezTo>
                  <a:cubicBezTo>
                    <a:pt x="59" y="76"/>
                    <a:pt x="64" y="81"/>
                    <a:pt x="64" y="88"/>
                  </a:cubicBezTo>
                  <a:cubicBezTo>
                    <a:pt x="64" y="91"/>
                    <a:pt x="63" y="94"/>
                    <a:pt x="61" y="96"/>
                  </a:cubicBezTo>
                  <a:cubicBezTo>
                    <a:pt x="57" y="97"/>
                    <a:pt x="55" y="98"/>
                    <a:pt x="52" y="100"/>
                  </a:cubicBezTo>
                  <a:cubicBezTo>
                    <a:pt x="52" y="100"/>
                    <a:pt x="52" y="100"/>
                    <a:pt x="52" y="100"/>
                  </a:cubicBezTo>
                  <a:cubicBezTo>
                    <a:pt x="51" y="100"/>
                    <a:pt x="51" y="100"/>
                    <a:pt x="50" y="100"/>
                  </a:cubicBezTo>
                  <a:cubicBezTo>
                    <a:pt x="48" y="95"/>
                    <a:pt x="45" y="92"/>
                    <a:pt x="40" y="90"/>
                  </a:cubicBezTo>
                  <a:close/>
                  <a:moveTo>
                    <a:pt x="100" y="48"/>
                  </a:moveTo>
                  <a:cubicBezTo>
                    <a:pt x="107" y="48"/>
                    <a:pt x="112" y="53"/>
                    <a:pt x="112" y="60"/>
                  </a:cubicBezTo>
                  <a:cubicBezTo>
                    <a:pt x="112" y="67"/>
                    <a:pt x="107" y="72"/>
                    <a:pt x="100" y="72"/>
                  </a:cubicBezTo>
                  <a:cubicBezTo>
                    <a:pt x="93" y="72"/>
                    <a:pt x="88" y="67"/>
                    <a:pt x="88" y="60"/>
                  </a:cubicBezTo>
                  <a:cubicBezTo>
                    <a:pt x="88" y="53"/>
                    <a:pt x="93" y="48"/>
                    <a:pt x="100" y="48"/>
                  </a:cubicBezTo>
                  <a:close/>
                  <a:moveTo>
                    <a:pt x="68" y="48"/>
                  </a:moveTo>
                  <a:cubicBezTo>
                    <a:pt x="75" y="48"/>
                    <a:pt x="80" y="53"/>
                    <a:pt x="80" y="60"/>
                  </a:cubicBezTo>
                  <a:cubicBezTo>
                    <a:pt x="80" y="67"/>
                    <a:pt x="75" y="72"/>
                    <a:pt x="68" y="72"/>
                  </a:cubicBezTo>
                  <a:cubicBezTo>
                    <a:pt x="61" y="72"/>
                    <a:pt x="56" y="67"/>
                    <a:pt x="56" y="60"/>
                  </a:cubicBezTo>
                  <a:cubicBezTo>
                    <a:pt x="56" y="53"/>
                    <a:pt x="61" y="48"/>
                    <a:pt x="68" y="48"/>
                  </a:cubicBezTo>
                  <a:close/>
                  <a:moveTo>
                    <a:pt x="36" y="40"/>
                  </a:moveTo>
                  <a:cubicBezTo>
                    <a:pt x="43" y="40"/>
                    <a:pt x="48" y="45"/>
                    <a:pt x="48" y="52"/>
                  </a:cubicBezTo>
                  <a:cubicBezTo>
                    <a:pt x="48" y="59"/>
                    <a:pt x="43" y="64"/>
                    <a:pt x="36" y="64"/>
                  </a:cubicBezTo>
                  <a:cubicBezTo>
                    <a:pt x="29" y="64"/>
                    <a:pt x="24" y="59"/>
                    <a:pt x="24" y="52"/>
                  </a:cubicBezTo>
                  <a:cubicBezTo>
                    <a:pt x="24" y="45"/>
                    <a:pt x="29" y="40"/>
                    <a:pt x="36" y="40"/>
                  </a:cubicBezTo>
                  <a:close/>
                  <a:moveTo>
                    <a:pt x="8" y="80"/>
                  </a:moveTo>
                  <a:cubicBezTo>
                    <a:pt x="8" y="73"/>
                    <a:pt x="13" y="68"/>
                    <a:pt x="20" y="68"/>
                  </a:cubicBezTo>
                  <a:cubicBezTo>
                    <a:pt x="27" y="68"/>
                    <a:pt x="32" y="73"/>
                    <a:pt x="32" y="80"/>
                  </a:cubicBezTo>
                  <a:cubicBezTo>
                    <a:pt x="32" y="83"/>
                    <a:pt x="31" y="86"/>
                    <a:pt x="29" y="88"/>
                  </a:cubicBezTo>
                  <a:cubicBezTo>
                    <a:pt x="25" y="89"/>
                    <a:pt x="23" y="90"/>
                    <a:pt x="20" y="92"/>
                  </a:cubicBezTo>
                  <a:cubicBezTo>
                    <a:pt x="20" y="92"/>
                    <a:pt x="20" y="92"/>
                    <a:pt x="20" y="92"/>
                  </a:cubicBezTo>
                  <a:cubicBezTo>
                    <a:pt x="13" y="92"/>
                    <a:pt x="8" y="87"/>
                    <a:pt x="8" y="80"/>
                  </a:cubicBezTo>
                  <a:close/>
                  <a:moveTo>
                    <a:pt x="20" y="108"/>
                  </a:moveTo>
                  <a:cubicBezTo>
                    <a:pt x="20" y="105"/>
                    <a:pt x="21" y="102"/>
                    <a:pt x="23" y="100"/>
                  </a:cubicBezTo>
                  <a:cubicBezTo>
                    <a:pt x="27" y="99"/>
                    <a:pt x="29" y="98"/>
                    <a:pt x="32" y="96"/>
                  </a:cubicBezTo>
                  <a:cubicBezTo>
                    <a:pt x="32" y="96"/>
                    <a:pt x="32" y="96"/>
                    <a:pt x="32" y="96"/>
                  </a:cubicBezTo>
                  <a:cubicBezTo>
                    <a:pt x="33" y="96"/>
                    <a:pt x="33" y="96"/>
                    <a:pt x="34" y="96"/>
                  </a:cubicBezTo>
                  <a:cubicBezTo>
                    <a:pt x="36" y="101"/>
                    <a:pt x="39" y="104"/>
                    <a:pt x="44" y="106"/>
                  </a:cubicBezTo>
                  <a:cubicBezTo>
                    <a:pt x="44" y="107"/>
                    <a:pt x="44" y="107"/>
                    <a:pt x="44" y="108"/>
                  </a:cubicBezTo>
                  <a:cubicBezTo>
                    <a:pt x="44" y="115"/>
                    <a:pt x="39" y="120"/>
                    <a:pt x="32" y="120"/>
                  </a:cubicBezTo>
                  <a:cubicBezTo>
                    <a:pt x="25" y="120"/>
                    <a:pt x="20" y="115"/>
                    <a:pt x="20" y="108"/>
                  </a:cubicBezTo>
                  <a:close/>
                  <a:moveTo>
                    <a:pt x="28" y="140"/>
                  </a:moveTo>
                  <a:cubicBezTo>
                    <a:pt x="28" y="133"/>
                    <a:pt x="33" y="128"/>
                    <a:pt x="40" y="128"/>
                  </a:cubicBezTo>
                  <a:cubicBezTo>
                    <a:pt x="47" y="128"/>
                    <a:pt x="52" y="133"/>
                    <a:pt x="52" y="140"/>
                  </a:cubicBezTo>
                  <a:cubicBezTo>
                    <a:pt x="52" y="147"/>
                    <a:pt x="47" y="152"/>
                    <a:pt x="40" y="152"/>
                  </a:cubicBezTo>
                  <a:cubicBezTo>
                    <a:pt x="33" y="152"/>
                    <a:pt x="28" y="147"/>
                    <a:pt x="28" y="140"/>
                  </a:cubicBezTo>
                  <a:close/>
                  <a:moveTo>
                    <a:pt x="68" y="168"/>
                  </a:moveTo>
                  <a:cubicBezTo>
                    <a:pt x="68" y="175"/>
                    <a:pt x="63" y="180"/>
                    <a:pt x="56" y="180"/>
                  </a:cubicBezTo>
                  <a:cubicBezTo>
                    <a:pt x="49" y="180"/>
                    <a:pt x="44" y="175"/>
                    <a:pt x="44" y="168"/>
                  </a:cubicBezTo>
                  <a:cubicBezTo>
                    <a:pt x="44" y="161"/>
                    <a:pt x="49" y="156"/>
                    <a:pt x="56" y="156"/>
                  </a:cubicBezTo>
                  <a:cubicBezTo>
                    <a:pt x="58" y="156"/>
                    <a:pt x="60" y="156"/>
                    <a:pt x="61" y="157"/>
                  </a:cubicBezTo>
                  <a:cubicBezTo>
                    <a:pt x="62" y="159"/>
                    <a:pt x="64" y="160"/>
                    <a:pt x="66" y="161"/>
                  </a:cubicBezTo>
                  <a:cubicBezTo>
                    <a:pt x="67" y="163"/>
                    <a:pt x="68" y="165"/>
                    <a:pt x="68" y="168"/>
                  </a:cubicBezTo>
                  <a:close/>
                  <a:moveTo>
                    <a:pt x="76" y="156"/>
                  </a:moveTo>
                  <a:cubicBezTo>
                    <a:pt x="74" y="156"/>
                    <a:pt x="73" y="156"/>
                    <a:pt x="71" y="155"/>
                  </a:cubicBezTo>
                  <a:cubicBezTo>
                    <a:pt x="70" y="153"/>
                    <a:pt x="68" y="152"/>
                    <a:pt x="66" y="151"/>
                  </a:cubicBezTo>
                  <a:cubicBezTo>
                    <a:pt x="65" y="149"/>
                    <a:pt x="64" y="147"/>
                    <a:pt x="64" y="144"/>
                  </a:cubicBezTo>
                  <a:cubicBezTo>
                    <a:pt x="64" y="141"/>
                    <a:pt x="65" y="138"/>
                    <a:pt x="67" y="136"/>
                  </a:cubicBezTo>
                  <a:cubicBezTo>
                    <a:pt x="71" y="135"/>
                    <a:pt x="73" y="134"/>
                    <a:pt x="76" y="132"/>
                  </a:cubicBezTo>
                  <a:cubicBezTo>
                    <a:pt x="76" y="132"/>
                    <a:pt x="76" y="132"/>
                    <a:pt x="76" y="132"/>
                  </a:cubicBezTo>
                  <a:cubicBezTo>
                    <a:pt x="83" y="132"/>
                    <a:pt x="88" y="137"/>
                    <a:pt x="88" y="144"/>
                  </a:cubicBezTo>
                  <a:cubicBezTo>
                    <a:pt x="88" y="151"/>
                    <a:pt x="83" y="156"/>
                    <a:pt x="76" y="156"/>
                  </a:cubicBezTo>
                  <a:close/>
                  <a:moveTo>
                    <a:pt x="108" y="116"/>
                  </a:moveTo>
                  <a:cubicBezTo>
                    <a:pt x="108" y="123"/>
                    <a:pt x="103" y="128"/>
                    <a:pt x="96" y="128"/>
                  </a:cubicBezTo>
                  <a:cubicBezTo>
                    <a:pt x="89" y="128"/>
                    <a:pt x="84" y="123"/>
                    <a:pt x="84" y="116"/>
                  </a:cubicBezTo>
                  <a:cubicBezTo>
                    <a:pt x="84" y="113"/>
                    <a:pt x="85" y="110"/>
                    <a:pt x="87" y="108"/>
                  </a:cubicBezTo>
                  <a:cubicBezTo>
                    <a:pt x="91" y="107"/>
                    <a:pt x="93" y="106"/>
                    <a:pt x="96" y="104"/>
                  </a:cubicBezTo>
                  <a:cubicBezTo>
                    <a:pt x="96" y="104"/>
                    <a:pt x="96" y="104"/>
                    <a:pt x="96" y="104"/>
                  </a:cubicBezTo>
                  <a:cubicBezTo>
                    <a:pt x="98" y="104"/>
                    <a:pt x="100" y="104"/>
                    <a:pt x="101" y="105"/>
                  </a:cubicBezTo>
                  <a:cubicBezTo>
                    <a:pt x="102" y="107"/>
                    <a:pt x="104" y="108"/>
                    <a:pt x="106" y="109"/>
                  </a:cubicBezTo>
                  <a:cubicBezTo>
                    <a:pt x="107" y="111"/>
                    <a:pt x="108" y="113"/>
                    <a:pt x="108" y="116"/>
                  </a:cubicBezTo>
                  <a:close/>
                  <a:moveTo>
                    <a:pt x="116" y="104"/>
                  </a:moveTo>
                  <a:cubicBezTo>
                    <a:pt x="114" y="104"/>
                    <a:pt x="113" y="104"/>
                    <a:pt x="111" y="103"/>
                  </a:cubicBezTo>
                  <a:cubicBezTo>
                    <a:pt x="110" y="101"/>
                    <a:pt x="108" y="100"/>
                    <a:pt x="106" y="99"/>
                  </a:cubicBezTo>
                  <a:cubicBezTo>
                    <a:pt x="105" y="97"/>
                    <a:pt x="104" y="95"/>
                    <a:pt x="104" y="92"/>
                  </a:cubicBezTo>
                  <a:cubicBezTo>
                    <a:pt x="104" y="85"/>
                    <a:pt x="109" y="80"/>
                    <a:pt x="116" y="80"/>
                  </a:cubicBezTo>
                  <a:cubicBezTo>
                    <a:pt x="123" y="80"/>
                    <a:pt x="128" y="85"/>
                    <a:pt x="128" y="92"/>
                  </a:cubicBezTo>
                  <a:cubicBezTo>
                    <a:pt x="128" y="99"/>
                    <a:pt x="123" y="104"/>
                    <a:pt x="116" y="104"/>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0" name="Group 6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2100251" y="1451745"/>
            <a:ext cx="640969" cy="737356"/>
            <a:chOff x="2100251" y="1451745"/>
            <a:chExt cx="640969" cy="737356"/>
          </a:xfrm>
        </p:grpSpPr>
        <p:grpSp>
          <p:nvGrpSpPr>
            <p:cNvPr id="60" name="Group 59"/>
            <p:cNvGrpSpPr/>
            <p:nvPr/>
          </p:nvGrpSpPr>
          <p:grpSpPr>
            <a:xfrm>
              <a:off x="2100251" y="1451745"/>
              <a:ext cx="640969" cy="737356"/>
              <a:chOff x="3718344" y="3315352"/>
              <a:chExt cx="1292180" cy="1486495"/>
            </a:xfrm>
            <a:gradFill flip="none" rotWithShape="1">
              <a:gsLst>
                <a:gs pos="0">
                  <a:schemeClr val="accent1"/>
                </a:gs>
                <a:gs pos="100000">
                  <a:schemeClr val="accent1">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58" name="Oval 57"/>
              <p:cNvSpPr/>
              <p:nvPr/>
            </p:nvSpPr>
            <p:spPr>
              <a:xfrm flipH="1">
                <a:off x="3718344" y="3315352"/>
                <a:ext cx="1292180" cy="1292180"/>
              </a:xfrm>
              <a:prstGeom prst="ellipse">
                <a:avLst/>
              </a:prstGeom>
              <a:solidFill>
                <a:srgbClr val="D6B78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Isosceles Triangle 56"/>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9" name="Freeform 89"/>
            <p:cNvSpPr>
              <a:spLocks noEditPoints="1"/>
            </p:cNvSpPr>
            <p:nvPr/>
          </p:nvSpPr>
          <p:spPr bwMode="auto">
            <a:xfrm>
              <a:off x="2290783" y="1613754"/>
              <a:ext cx="259904" cy="259904"/>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2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3" name="图片 2"/>
          <p:cNvPicPr>
            <a:picLocks noChangeAspect="1"/>
          </p:cNvPicPr>
          <p:nvPr/>
        </p:nvPicPr>
        <p:blipFill>
          <a:blip r:embed="rId6"/>
          <a:stretch>
            <a:fillRect/>
          </a:stretch>
        </p:blipFill>
        <p:spPr>
          <a:xfrm>
            <a:off x="1785620" y="1137920"/>
            <a:ext cx="8620125" cy="50006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6" presetClass="entr" presetSubtype="32" fill="hold" nodeType="withEffect">
                                  <p:stCondLst>
                                    <p:cond delay="1000"/>
                                  </p:stCondLst>
                                  <p:childTnLst>
                                    <p:set>
                                      <p:cBhvr>
                                        <p:cTn id="10" dur="1" fill="hold">
                                          <p:stCondLst>
                                            <p:cond delay="0"/>
                                          </p:stCondLst>
                                        </p:cTn>
                                        <p:tgtEl>
                                          <p:spTgt spid="70"/>
                                        </p:tgtEl>
                                        <p:attrNameLst>
                                          <p:attrName>style.visibility</p:attrName>
                                        </p:attrNameLst>
                                      </p:cBhvr>
                                      <p:to>
                                        <p:strVal val="visible"/>
                                      </p:to>
                                    </p:set>
                                    <p:animEffect transition="in" filter="circle(out)">
                                      <p:cBhvr>
                                        <p:cTn id="11" dur="500"/>
                                        <p:tgtEl>
                                          <p:spTgt spid="70"/>
                                        </p:tgtEl>
                                      </p:cBhvr>
                                    </p:animEffect>
                                  </p:childTnLst>
                                </p:cTn>
                              </p:par>
                              <p:par>
                                <p:cTn id="12" presetID="6" presetClass="entr" presetSubtype="32" fill="hold" nodeType="withEffect">
                                  <p:stCondLst>
                                    <p:cond delay="1250"/>
                                  </p:stCondLst>
                                  <p:childTnLst>
                                    <p:set>
                                      <p:cBhvr>
                                        <p:cTn id="13" dur="1" fill="hold">
                                          <p:stCondLst>
                                            <p:cond delay="0"/>
                                          </p:stCondLst>
                                        </p:cTn>
                                        <p:tgtEl>
                                          <p:spTgt spid="72"/>
                                        </p:tgtEl>
                                        <p:attrNameLst>
                                          <p:attrName>style.visibility</p:attrName>
                                        </p:attrNameLst>
                                      </p:cBhvr>
                                      <p:to>
                                        <p:strVal val="visible"/>
                                      </p:to>
                                    </p:set>
                                    <p:animEffect transition="in" filter="circle(out)">
                                      <p:cBhvr>
                                        <p:cTn id="14" dur="500"/>
                                        <p:tgtEl>
                                          <p:spTgt spid="72"/>
                                        </p:tgtEl>
                                      </p:cBhvr>
                                    </p:animEffect>
                                  </p:childTnLst>
                                </p:cTn>
                              </p:par>
                              <p:par>
                                <p:cTn id="15" presetID="6" presetClass="entr" presetSubtype="32" fill="hold" nodeType="withEffect">
                                  <p:stCondLst>
                                    <p:cond delay="1500"/>
                                  </p:stCondLst>
                                  <p:childTnLst>
                                    <p:set>
                                      <p:cBhvr>
                                        <p:cTn id="16" dur="1" fill="hold">
                                          <p:stCondLst>
                                            <p:cond delay="0"/>
                                          </p:stCondLst>
                                        </p:cTn>
                                        <p:tgtEl>
                                          <p:spTgt spid="71"/>
                                        </p:tgtEl>
                                        <p:attrNameLst>
                                          <p:attrName>style.visibility</p:attrName>
                                        </p:attrNameLst>
                                      </p:cBhvr>
                                      <p:to>
                                        <p:strVal val="visible"/>
                                      </p:to>
                                    </p:set>
                                    <p:animEffect transition="in" filter="circle(out)">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cstate="screen">
            <a:alphaModFix amt="80000"/>
          </a:blip>
          <a:stretch>
            <a:fillRect/>
          </a:stretch>
        </a:blipFill>
        <a:effectLst/>
      </p:bgPr>
    </p:bg>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4" cstate="screen"/>
          <a:srcRect/>
          <a:stretch>
            <a:fillRect/>
          </a:stretch>
        </p:blipFill>
        <p:spPr>
          <a:xfrm>
            <a:off x="4267200" y="0"/>
            <a:ext cx="7924800" cy="6858000"/>
          </a:xfrm>
        </p:spPr>
      </p:pic>
      <p:sp>
        <p:nvSpPr>
          <p:cNvPr id="11" name="Rectangle 1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4267200" y="4698242"/>
            <a:ext cx="7924800" cy="2159755"/>
          </a:xfrm>
          <a:prstGeom prst="rect">
            <a:avLst/>
          </a:prstGeom>
          <a:blipFill>
            <a:blip r:embed="rId5" cstate="screen">
              <a:alphaModFix amt="80000"/>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0" y="707390"/>
            <a:ext cx="3839146" cy="4688205"/>
            <a:chOff x="1058123" y="2339340"/>
            <a:chExt cx="3587619" cy="1340646"/>
          </a:xfrm>
        </p:grpSpPr>
        <p:sp>
          <p:nvSpPr>
            <p:cNvPr id="21" name="Rectangle: Rounded Corners 20"/>
            <p:cNvSpPr/>
            <p:nvPr/>
          </p:nvSpPr>
          <p:spPr>
            <a:xfrm>
              <a:off x="1058123" y="2339340"/>
              <a:ext cx="3587619" cy="1340646"/>
            </a:xfrm>
            <a:prstGeom prst="roundRect">
              <a:avLst>
                <a:gd name="adj" fmla="val 7060"/>
              </a:avLst>
            </a:prstGeom>
            <a:solidFill>
              <a:srgbClr val="354964"/>
            </a:solidFill>
            <a:ln>
              <a:noFill/>
            </a:ln>
            <a:effectLst>
              <a:outerShdw blurRad="698500" dist="241300" dir="5400000" sx="84000" sy="84000" algn="t"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185110" y="2629877"/>
              <a:ext cx="3226893" cy="941339"/>
            </a:xfrm>
            <a:prstGeom prst="rect">
              <a:avLst/>
            </a:prstGeom>
            <a:noFill/>
          </p:spPr>
          <p:txBody>
            <a:bodyPr wrap="square" rtlCol="0">
              <a:spAutoFit/>
            </a:bodyPr>
            <a:lstStyle/>
            <a:p>
              <a:r>
                <a:rPr lang="en-US" sz="1600" b="1" dirty="0">
                  <a:solidFill>
                    <a:schemeClr val="bg1"/>
                  </a:solidFill>
                </a:rPr>
                <a:t>5/18：</a:t>
              </a:r>
            </a:p>
            <a:p>
              <a:r>
                <a:rPr lang="en-US" sz="1600" b="1" dirty="0">
                  <a:solidFill>
                    <a:schemeClr val="bg1"/>
                  </a:solidFill>
                </a:rPr>
                <a:t>下午，罗一焱分析PPT，王华怿确定任务；</a:t>
              </a:r>
            </a:p>
            <a:p>
              <a:r>
                <a:rPr lang="en-US" sz="1600" b="1" dirty="0">
                  <a:solidFill>
                    <a:schemeClr val="bg1"/>
                  </a:solidFill>
                </a:rPr>
                <a:t>晚上，召开会议，分配以下任务：</a:t>
              </a:r>
            </a:p>
            <a:p>
              <a:r>
                <a:rPr lang="en-US" sz="1600" b="1" dirty="0">
                  <a:solidFill>
                    <a:schemeClr val="bg1"/>
                  </a:solidFill>
                </a:rPr>
                <a:t>1.罗一焱：分析下一章PPT，编写对PPT总结的设计标准</a:t>
              </a:r>
            </a:p>
            <a:p>
              <a:r>
                <a:rPr lang="en-US" sz="1600" b="1" dirty="0">
                  <a:solidFill>
                    <a:schemeClr val="bg1"/>
                  </a:solidFill>
                </a:rPr>
                <a:t>2.李欣飏：记录会议记录，编写测试实例的背景、需求、理想流程</a:t>
              </a:r>
            </a:p>
            <a:p>
              <a:r>
                <a:rPr lang="en-US" sz="1600" b="1" dirty="0">
                  <a:solidFill>
                    <a:schemeClr val="bg1"/>
                  </a:solidFill>
                </a:rPr>
                <a:t>3.汪诗怡：记录测试，完善界面原型</a:t>
              </a:r>
            </a:p>
            <a:p>
              <a:r>
                <a:rPr lang="en-US" sz="1600" b="1" dirty="0">
                  <a:solidFill>
                    <a:schemeClr val="bg1"/>
                  </a:solidFill>
                </a:rPr>
                <a:t>4.梅肖玥：编写网上总结的通用设计标准，完善界面原型</a:t>
              </a:r>
            </a:p>
            <a:p>
              <a:r>
                <a:rPr lang="en-US" sz="1600" b="1" dirty="0">
                  <a:solidFill>
                    <a:schemeClr val="bg1"/>
                  </a:solidFill>
                </a:rPr>
                <a:t>5.王华怿：总结本周任务</a:t>
              </a:r>
            </a:p>
            <a:p>
              <a:r>
                <a:rPr lang="en-US" sz="1600" b="1" dirty="0">
                  <a:solidFill>
                    <a:schemeClr val="bg1"/>
                  </a:solidFill>
                </a:rPr>
                <a:t>6.得到了</a:t>
              </a:r>
              <a:r>
                <a:rPr lang="zh-CN" altLang="en-US" sz="1600" b="1" dirty="0">
                  <a:solidFill>
                    <a:schemeClr val="bg1"/>
                  </a:solidFill>
                </a:rPr>
                <a:t>右图</a:t>
              </a:r>
              <a:r>
                <a:rPr lang="en-US" sz="1600" b="1" dirty="0">
                  <a:solidFill>
                    <a:schemeClr val="bg1"/>
                  </a:solidFill>
                </a:rPr>
                <a:t>流程：</a:t>
              </a:r>
            </a:p>
          </p:txBody>
        </p:sp>
      </p:grpSp>
      <p:sp>
        <p:nvSpPr>
          <p:cNvPr id="4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pSp>
        <p:nvGrpSpPr>
          <p:cNvPr id="76" name="组合 75"/>
          <p:cNvGrpSpPr/>
          <p:nvPr/>
        </p:nvGrpSpPr>
        <p:grpSpPr>
          <a:xfrm>
            <a:off x="4644188" y="477737"/>
            <a:ext cx="2903622" cy="582015"/>
            <a:chOff x="1459832" y="2326104"/>
            <a:chExt cx="4283242" cy="513348"/>
          </a:xfrm>
        </p:grpSpPr>
        <p:pic>
          <p:nvPicPr>
            <p:cNvPr id="77" name="图片 76"/>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8" name="文本框 77"/>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7.原型测试</a:t>
              </a:r>
            </a:p>
          </p:txBody>
        </p:sp>
      </p:grpSp>
      <p:pic>
        <p:nvPicPr>
          <p:cNvPr id="2" name="图片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4822189" y="1242695"/>
            <a:ext cx="7047256" cy="554799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7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8" decel="100000" fill="hold" nodeType="withEffect">
                                  <p:stCondLst>
                                    <p:cond delay="7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0-#ppt_w/2"/>
                                          </p:val>
                                        </p:tav>
                                        <p:tav tm="100000">
                                          <p:val>
                                            <p:strVal val="#ppt_x"/>
                                          </p:val>
                                        </p:tav>
                                      </p:tavLst>
                                    </p:anim>
                                    <p:anim calcmode="lin" valueType="num">
                                      <p:cBhvr additive="base">
                                        <p:cTn id="12" dur="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3" name="图片 72"/>
          <p:cNvPicPr>
            <a:picLocks noChangeAspect="1"/>
          </p:cNvPicPr>
          <p:nvPr/>
        </p:nvPicPr>
        <p:blipFill>
          <a:blip r:embed="rId6" cstate="screen"/>
          <a:stretch>
            <a:fillRect/>
          </a:stretch>
        </p:blipFill>
        <p:spPr>
          <a:xfrm>
            <a:off x="0" y="0"/>
            <a:ext cx="12192000" cy="6858000"/>
          </a:xfrm>
          <a:prstGeom prst="rect">
            <a:avLst/>
          </a:prstGeom>
        </p:spPr>
      </p:pic>
      <p:pic>
        <p:nvPicPr>
          <p:cNvPr id="74" name="图片 73"/>
          <p:cNvPicPr>
            <a:picLocks noChangeAspect="1"/>
          </p:cNvPicPr>
          <p:nvPr/>
        </p:nvPicPr>
        <p:blipFill>
          <a:blip r:embed="rId7" cstate="screen"/>
          <a:stretch>
            <a:fillRect/>
          </a:stretch>
        </p:blipFill>
        <p:spPr>
          <a:xfrm>
            <a:off x="0" y="0"/>
            <a:ext cx="12192000" cy="5996380"/>
          </a:xfrm>
          <a:prstGeom prst="rect">
            <a:avLst/>
          </a:prstGeom>
        </p:spPr>
      </p:pic>
      <p:sp>
        <p:nvSpPr>
          <p:cNvPr id="75" name="矩形 74"/>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979521" y="709205"/>
            <a:ext cx="4004310" cy="571590"/>
            <a:chOff x="5111934" y="1033150"/>
            <a:chExt cx="4004187" cy="1613237"/>
          </a:xfrm>
        </p:grpSpPr>
        <p:sp>
          <p:nvSpPr>
            <p:cNvPr id="26" name="TextBox 25"/>
            <p:cNvSpPr txBox="1"/>
            <p:nvPr/>
          </p:nvSpPr>
          <p:spPr>
            <a:xfrm>
              <a:off x="5111934" y="1033150"/>
              <a:ext cx="4004187" cy="951660"/>
            </a:xfrm>
            <a:prstGeom prst="rect">
              <a:avLst/>
            </a:prstGeom>
            <a:noFill/>
          </p:spPr>
          <p:txBody>
            <a:bodyPr wrap="square" rtlCol="0">
              <a:spAutoFit/>
            </a:bodyPr>
            <a:lstStyle/>
            <a:p>
              <a:r>
                <a:rPr lang="zh-CN" altLang="en-US" sz="1600" b="1" dirty="0">
                  <a:solidFill>
                    <a:schemeClr val="bg1"/>
                  </a:solidFill>
                  <a:latin typeface="+mj-lt"/>
                </a:rPr>
                <a:t>测试实例</a:t>
              </a:r>
            </a:p>
          </p:txBody>
        </p:sp>
        <p:grpSp>
          <p:nvGrpSpPr>
            <p:cNvPr id="27" name="Group 26"/>
            <p:cNvGrpSpPr/>
            <p:nvPr/>
          </p:nvGrpSpPr>
          <p:grpSpPr>
            <a:xfrm>
              <a:off x="7387315" y="2646387"/>
              <a:ext cx="133350" cy="0"/>
              <a:chOff x="7620000" y="3662052"/>
              <a:chExt cx="133350" cy="0"/>
            </a:xfrm>
          </p:grpSpPr>
          <p:cxnSp>
            <p:nvCxnSpPr>
              <p:cNvPr id="29" name="Straight Connector 2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2" name="Group 7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233476" y="2902649"/>
            <a:ext cx="746875" cy="859188"/>
            <a:chOff x="3834022" y="2219768"/>
            <a:chExt cx="746875" cy="859188"/>
          </a:xfrm>
        </p:grpSpPr>
        <p:grpSp>
          <p:nvGrpSpPr>
            <p:cNvPr id="61" name="Group 60"/>
            <p:cNvGrpSpPr/>
            <p:nvPr/>
          </p:nvGrpSpPr>
          <p:grpSpPr>
            <a:xfrm>
              <a:off x="3834022" y="2219768"/>
              <a:ext cx="746875" cy="859188"/>
              <a:chOff x="3718344" y="3315352"/>
              <a:chExt cx="1292180" cy="1486495"/>
            </a:xfrm>
            <a:gradFill flip="none" rotWithShape="1">
              <a:gsLst>
                <a:gs pos="0">
                  <a:schemeClr val="accent2"/>
                </a:gs>
                <a:gs pos="100000">
                  <a:schemeClr val="accent2">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2" name="Oval 61"/>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Isosceles Triangle 62"/>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7" name="Freeform 36"/>
            <p:cNvSpPr>
              <a:spLocks noEditPoints="1"/>
            </p:cNvSpPr>
            <p:nvPr/>
          </p:nvSpPr>
          <p:spPr bwMode="auto">
            <a:xfrm>
              <a:off x="4043113" y="2432843"/>
              <a:ext cx="328692" cy="335505"/>
            </a:xfrm>
            <a:custGeom>
              <a:avLst/>
              <a:gdLst>
                <a:gd name="T0" fmla="*/ 98 w 196"/>
                <a:gd name="T1" fmla="*/ 64 h 200"/>
                <a:gd name="T2" fmla="*/ 60 w 196"/>
                <a:gd name="T3" fmla="*/ 100 h 200"/>
                <a:gd name="T4" fmla="*/ 98 w 196"/>
                <a:gd name="T5" fmla="*/ 136 h 200"/>
                <a:gd name="T6" fmla="*/ 136 w 196"/>
                <a:gd name="T7" fmla="*/ 100 h 200"/>
                <a:gd name="T8" fmla="*/ 98 w 196"/>
                <a:gd name="T9" fmla="*/ 64 h 200"/>
                <a:gd name="T10" fmla="*/ 98 w 196"/>
                <a:gd name="T11" fmla="*/ 129 h 200"/>
                <a:gd name="T12" fmla="*/ 68 w 196"/>
                <a:gd name="T13" fmla="*/ 100 h 200"/>
                <a:gd name="T14" fmla="*/ 98 w 196"/>
                <a:gd name="T15" fmla="*/ 71 h 200"/>
                <a:gd name="T16" fmla="*/ 128 w 196"/>
                <a:gd name="T17" fmla="*/ 100 h 200"/>
                <a:gd name="T18" fmla="*/ 98 w 196"/>
                <a:gd name="T19" fmla="*/ 129 h 200"/>
                <a:gd name="T20" fmla="*/ 98 w 196"/>
                <a:gd name="T21" fmla="*/ 0 h 200"/>
                <a:gd name="T22" fmla="*/ 0 w 196"/>
                <a:gd name="T23" fmla="*/ 100 h 200"/>
                <a:gd name="T24" fmla="*/ 98 w 196"/>
                <a:gd name="T25" fmla="*/ 200 h 200"/>
                <a:gd name="T26" fmla="*/ 196 w 196"/>
                <a:gd name="T27" fmla="*/ 100 h 200"/>
                <a:gd name="T28" fmla="*/ 98 w 196"/>
                <a:gd name="T29" fmla="*/ 0 h 200"/>
                <a:gd name="T30" fmla="*/ 98 w 196"/>
                <a:gd name="T31" fmla="*/ 192 h 200"/>
                <a:gd name="T32" fmla="*/ 8 w 196"/>
                <a:gd name="T33" fmla="*/ 100 h 200"/>
                <a:gd name="T34" fmla="*/ 98 w 196"/>
                <a:gd name="T35" fmla="*/ 8 h 200"/>
                <a:gd name="T36" fmla="*/ 188 w 196"/>
                <a:gd name="T37" fmla="*/ 100 h 200"/>
                <a:gd name="T38" fmla="*/ 98 w 196"/>
                <a:gd name="T39" fmla="*/ 192 h 200"/>
                <a:gd name="T40" fmla="*/ 80 w 196"/>
                <a:gd name="T41" fmla="*/ 42 h 200"/>
                <a:gd name="T42" fmla="*/ 72 w 196"/>
                <a:gd name="T43" fmla="*/ 39 h 200"/>
                <a:gd name="T44" fmla="*/ 67 w 196"/>
                <a:gd name="T45" fmla="*/ 53 h 200"/>
                <a:gd name="T46" fmla="*/ 75 w 196"/>
                <a:gd name="T47" fmla="*/ 56 h 200"/>
                <a:gd name="T48" fmla="*/ 80 w 196"/>
                <a:gd name="T49" fmla="*/ 42 h 200"/>
                <a:gd name="T50" fmla="*/ 143 w 196"/>
                <a:gd name="T51" fmla="*/ 38 h 200"/>
                <a:gd name="T52" fmla="*/ 136 w 196"/>
                <a:gd name="T53" fmla="*/ 26 h 200"/>
                <a:gd name="T54" fmla="*/ 129 w 196"/>
                <a:gd name="T55" fmla="*/ 30 h 200"/>
                <a:gd name="T56" fmla="*/ 136 w 196"/>
                <a:gd name="T57" fmla="*/ 42 h 200"/>
                <a:gd name="T58" fmla="*/ 143 w 196"/>
                <a:gd name="T59" fmla="*/ 38 h 200"/>
                <a:gd name="T60" fmla="*/ 36 w 196"/>
                <a:gd name="T61" fmla="*/ 75 h 200"/>
                <a:gd name="T62" fmla="*/ 24 w 196"/>
                <a:gd name="T63" fmla="*/ 75 h 200"/>
                <a:gd name="T64" fmla="*/ 24 w 196"/>
                <a:gd name="T65" fmla="*/ 83 h 200"/>
                <a:gd name="T66" fmla="*/ 36 w 196"/>
                <a:gd name="T67" fmla="*/ 83 h 200"/>
                <a:gd name="T68" fmla="*/ 36 w 196"/>
                <a:gd name="T69" fmla="*/ 75 h 200"/>
                <a:gd name="T70" fmla="*/ 36 w 196"/>
                <a:gd name="T71" fmla="*/ 131 h 200"/>
                <a:gd name="T72" fmla="*/ 46 w 196"/>
                <a:gd name="T73" fmla="*/ 135 h 200"/>
                <a:gd name="T74" fmla="*/ 49 w 196"/>
                <a:gd name="T75" fmla="*/ 127 h 200"/>
                <a:gd name="T76" fmla="*/ 39 w 196"/>
                <a:gd name="T77" fmla="*/ 124 h 200"/>
                <a:gd name="T78" fmla="*/ 36 w 196"/>
                <a:gd name="T79" fmla="*/ 131 h 200"/>
                <a:gd name="T80" fmla="*/ 89 w 196"/>
                <a:gd name="T81" fmla="*/ 174 h 200"/>
                <a:gd name="T82" fmla="*/ 97 w 196"/>
                <a:gd name="T83" fmla="*/ 174 h 200"/>
                <a:gd name="T84" fmla="*/ 97 w 196"/>
                <a:gd name="T85" fmla="*/ 163 h 200"/>
                <a:gd name="T86" fmla="*/ 89 w 196"/>
                <a:gd name="T87" fmla="*/ 163 h 200"/>
                <a:gd name="T88" fmla="*/ 89 w 196"/>
                <a:gd name="T89" fmla="*/ 174 h 200"/>
                <a:gd name="T90" fmla="*/ 137 w 196"/>
                <a:gd name="T91" fmla="*/ 133 h 200"/>
                <a:gd name="T92" fmla="*/ 142 w 196"/>
                <a:gd name="T93" fmla="*/ 140 h 200"/>
                <a:gd name="T94" fmla="*/ 149 w 196"/>
                <a:gd name="T95" fmla="*/ 135 h 200"/>
                <a:gd name="T96" fmla="*/ 145 w 196"/>
                <a:gd name="T97" fmla="*/ 128 h 200"/>
                <a:gd name="T98" fmla="*/ 137 w 196"/>
                <a:gd name="T99" fmla="*/ 133 h 200"/>
                <a:gd name="T100" fmla="*/ 161 w 196"/>
                <a:gd name="T101" fmla="*/ 79 h 200"/>
                <a:gd name="T102" fmla="*/ 158 w 196"/>
                <a:gd name="T103" fmla="*/ 92 h 200"/>
                <a:gd name="T104" fmla="*/ 166 w 196"/>
                <a:gd name="T105" fmla="*/ 94 h 200"/>
                <a:gd name="T106" fmla="*/ 169 w 196"/>
                <a:gd name="T107" fmla="*/ 80 h 200"/>
                <a:gd name="T108" fmla="*/ 161 w 196"/>
                <a:gd name="T109" fmla="*/ 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6" h="200">
                  <a:moveTo>
                    <a:pt x="98" y="64"/>
                  </a:moveTo>
                  <a:cubicBezTo>
                    <a:pt x="77" y="64"/>
                    <a:pt x="60" y="80"/>
                    <a:pt x="60" y="100"/>
                  </a:cubicBezTo>
                  <a:cubicBezTo>
                    <a:pt x="60" y="120"/>
                    <a:pt x="77" y="136"/>
                    <a:pt x="98" y="136"/>
                  </a:cubicBezTo>
                  <a:cubicBezTo>
                    <a:pt x="119" y="136"/>
                    <a:pt x="136" y="120"/>
                    <a:pt x="136" y="100"/>
                  </a:cubicBezTo>
                  <a:cubicBezTo>
                    <a:pt x="136" y="80"/>
                    <a:pt x="119" y="64"/>
                    <a:pt x="98" y="64"/>
                  </a:cubicBezTo>
                  <a:close/>
                  <a:moveTo>
                    <a:pt x="98" y="129"/>
                  </a:moveTo>
                  <a:cubicBezTo>
                    <a:pt x="81" y="129"/>
                    <a:pt x="68" y="116"/>
                    <a:pt x="68" y="100"/>
                  </a:cubicBezTo>
                  <a:cubicBezTo>
                    <a:pt x="68" y="84"/>
                    <a:pt x="81" y="71"/>
                    <a:pt x="98" y="71"/>
                  </a:cubicBezTo>
                  <a:cubicBezTo>
                    <a:pt x="115" y="71"/>
                    <a:pt x="128" y="84"/>
                    <a:pt x="128" y="100"/>
                  </a:cubicBezTo>
                  <a:cubicBezTo>
                    <a:pt x="128" y="116"/>
                    <a:pt x="115" y="129"/>
                    <a:pt x="98" y="129"/>
                  </a:cubicBezTo>
                  <a:close/>
                  <a:moveTo>
                    <a:pt x="98" y="0"/>
                  </a:moveTo>
                  <a:cubicBezTo>
                    <a:pt x="44" y="0"/>
                    <a:pt x="0" y="45"/>
                    <a:pt x="0" y="100"/>
                  </a:cubicBezTo>
                  <a:cubicBezTo>
                    <a:pt x="0" y="155"/>
                    <a:pt x="44" y="200"/>
                    <a:pt x="98" y="200"/>
                  </a:cubicBezTo>
                  <a:cubicBezTo>
                    <a:pt x="152" y="200"/>
                    <a:pt x="196" y="155"/>
                    <a:pt x="196" y="100"/>
                  </a:cubicBezTo>
                  <a:cubicBezTo>
                    <a:pt x="196" y="45"/>
                    <a:pt x="152" y="0"/>
                    <a:pt x="98" y="0"/>
                  </a:cubicBezTo>
                  <a:close/>
                  <a:moveTo>
                    <a:pt x="98" y="192"/>
                  </a:moveTo>
                  <a:cubicBezTo>
                    <a:pt x="48" y="192"/>
                    <a:pt x="8" y="151"/>
                    <a:pt x="8" y="100"/>
                  </a:cubicBezTo>
                  <a:cubicBezTo>
                    <a:pt x="8" y="49"/>
                    <a:pt x="48" y="8"/>
                    <a:pt x="98" y="8"/>
                  </a:cubicBezTo>
                  <a:cubicBezTo>
                    <a:pt x="148" y="8"/>
                    <a:pt x="188" y="49"/>
                    <a:pt x="188" y="100"/>
                  </a:cubicBezTo>
                  <a:cubicBezTo>
                    <a:pt x="188" y="151"/>
                    <a:pt x="148" y="192"/>
                    <a:pt x="98" y="192"/>
                  </a:cubicBezTo>
                  <a:close/>
                  <a:moveTo>
                    <a:pt x="80" y="42"/>
                  </a:moveTo>
                  <a:cubicBezTo>
                    <a:pt x="72" y="39"/>
                    <a:pt x="72" y="39"/>
                    <a:pt x="72" y="39"/>
                  </a:cubicBezTo>
                  <a:cubicBezTo>
                    <a:pt x="67" y="53"/>
                    <a:pt x="67" y="53"/>
                    <a:pt x="67" y="53"/>
                  </a:cubicBezTo>
                  <a:cubicBezTo>
                    <a:pt x="75" y="56"/>
                    <a:pt x="75" y="56"/>
                    <a:pt x="75" y="56"/>
                  </a:cubicBezTo>
                  <a:lnTo>
                    <a:pt x="80" y="42"/>
                  </a:lnTo>
                  <a:close/>
                  <a:moveTo>
                    <a:pt x="143" y="38"/>
                  </a:moveTo>
                  <a:cubicBezTo>
                    <a:pt x="136" y="26"/>
                    <a:pt x="136" y="26"/>
                    <a:pt x="136" y="26"/>
                  </a:cubicBezTo>
                  <a:cubicBezTo>
                    <a:pt x="129" y="30"/>
                    <a:pt x="129" y="30"/>
                    <a:pt x="129" y="30"/>
                  </a:cubicBezTo>
                  <a:cubicBezTo>
                    <a:pt x="136" y="42"/>
                    <a:pt x="136" y="42"/>
                    <a:pt x="136" y="42"/>
                  </a:cubicBezTo>
                  <a:lnTo>
                    <a:pt x="143" y="38"/>
                  </a:lnTo>
                  <a:close/>
                  <a:moveTo>
                    <a:pt x="36" y="75"/>
                  </a:moveTo>
                  <a:cubicBezTo>
                    <a:pt x="24" y="75"/>
                    <a:pt x="24" y="75"/>
                    <a:pt x="24" y="75"/>
                  </a:cubicBezTo>
                  <a:cubicBezTo>
                    <a:pt x="24" y="83"/>
                    <a:pt x="24" y="83"/>
                    <a:pt x="24" y="83"/>
                  </a:cubicBezTo>
                  <a:cubicBezTo>
                    <a:pt x="36" y="83"/>
                    <a:pt x="36" y="83"/>
                    <a:pt x="36" y="83"/>
                  </a:cubicBezTo>
                  <a:lnTo>
                    <a:pt x="36" y="75"/>
                  </a:lnTo>
                  <a:close/>
                  <a:moveTo>
                    <a:pt x="36" y="131"/>
                  </a:moveTo>
                  <a:cubicBezTo>
                    <a:pt x="46" y="135"/>
                    <a:pt x="46" y="135"/>
                    <a:pt x="46" y="135"/>
                  </a:cubicBezTo>
                  <a:cubicBezTo>
                    <a:pt x="49" y="127"/>
                    <a:pt x="49" y="127"/>
                    <a:pt x="49" y="127"/>
                  </a:cubicBezTo>
                  <a:cubicBezTo>
                    <a:pt x="39" y="124"/>
                    <a:pt x="39" y="124"/>
                    <a:pt x="39" y="124"/>
                  </a:cubicBezTo>
                  <a:lnTo>
                    <a:pt x="36" y="131"/>
                  </a:lnTo>
                  <a:close/>
                  <a:moveTo>
                    <a:pt x="89" y="174"/>
                  </a:moveTo>
                  <a:cubicBezTo>
                    <a:pt x="97" y="174"/>
                    <a:pt x="97" y="174"/>
                    <a:pt x="97" y="174"/>
                  </a:cubicBezTo>
                  <a:cubicBezTo>
                    <a:pt x="97" y="163"/>
                    <a:pt x="97" y="163"/>
                    <a:pt x="97" y="163"/>
                  </a:cubicBezTo>
                  <a:cubicBezTo>
                    <a:pt x="89" y="163"/>
                    <a:pt x="89" y="163"/>
                    <a:pt x="89" y="163"/>
                  </a:cubicBezTo>
                  <a:lnTo>
                    <a:pt x="89" y="174"/>
                  </a:lnTo>
                  <a:close/>
                  <a:moveTo>
                    <a:pt x="137" y="133"/>
                  </a:moveTo>
                  <a:cubicBezTo>
                    <a:pt x="142" y="140"/>
                    <a:pt x="142" y="140"/>
                    <a:pt x="142" y="140"/>
                  </a:cubicBezTo>
                  <a:cubicBezTo>
                    <a:pt x="149" y="135"/>
                    <a:pt x="149" y="135"/>
                    <a:pt x="149" y="135"/>
                  </a:cubicBezTo>
                  <a:cubicBezTo>
                    <a:pt x="145" y="128"/>
                    <a:pt x="145" y="128"/>
                    <a:pt x="145" y="128"/>
                  </a:cubicBezTo>
                  <a:lnTo>
                    <a:pt x="137" y="133"/>
                  </a:lnTo>
                  <a:close/>
                  <a:moveTo>
                    <a:pt x="161" y="79"/>
                  </a:moveTo>
                  <a:cubicBezTo>
                    <a:pt x="158" y="92"/>
                    <a:pt x="158" y="92"/>
                    <a:pt x="158" y="92"/>
                  </a:cubicBezTo>
                  <a:cubicBezTo>
                    <a:pt x="166" y="94"/>
                    <a:pt x="166" y="94"/>
                    <a:pt x="166" y="94"/>
                  </a:cubicBezTo>
                  <a:cubicBezTo>
                    <a:pt x="169" y="80"/>
                    <a:pt x="169" y="80"/>
                    <a:pt x="169" y="80"/>
                  </a:cubicBezTo>
                  <a:lnTo>
                    <a:pt x="161" y="79"/>
                  </a:ln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1" name="Group 7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32250" y="4170797"/>
            <a:ext cx="929908" cy="1069745"/>
            <a:chOff x="2577912" y="3661518"/>
            <a:chExt cx="929908" cy="1069745"/>
          </a:xfrm>
        </p:grpSpPr>
        <p:grpSp>
          <p:nvGrpSpPr>
            <p:cNvPr id="64" name="Group 63"/>
            <p:cNvGrpSpPr/>
            <p:nvPr/>
          </p:nvGrpSpPr>
          <p:grpSpPr>
            <a:xfrm>
              <a:off x="2577912" y="3661518"/>
              <a:ext cx="929908" cy="1069745"/>
              <a:chOff x="3718344" y="3315352"/>
              <a:chExt cx="1292180" cy="1486495"/>
            </a:xfrm>
            <a:gradFill flip="none" rotWithShape="1">
              <a:gsLst>
                <a:gs pos="0">
                  <a:schemeClr val="accent3"/>
                </a:gs>
                <a:gs pos="100000">
                  <a:schemeClr val="accent3">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65" name="Oval 64"/>
              <p:cNvSpPr/>
              <p:nvPr/>
            </p:nvSpPr>
            <p:spPr>
              <a:xfrm flipH="1">
                <a:off x="3718344" y="3315352"/>
                <a:ext cx="1292180" cy="1292180"/>
              </a:xfrm>
              <a:prstGeom prst="ellips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8" name="Freeform 53"/>
            <p:cNvSpPr>
              <a:spLocks noEditPoints="1"/>
            </p:cNvSpPr>
            <p:nvPr/>
          </p:nvSpPr>
          <p:spPr bwMode="auto">
            <a:xfrm>
              <a:off x="2895284" y="3942472"/>
              <a:ext cx="295164" cy="407503"/>
            </a:xfrm>
            <a:custGeom>
              <a:avLst/>
              <a:gdLst>
                <a:gd name="T0" fmla="*/ 120 w 136"/>
                <a:gd name="T1" fmla="*/ 60 h 188"/>
                <a:gd name="T2" fmla="*/ 68 w 136"/>
                <a:gd name="T3" fmla="*/ 40 h 188"/>
                <a:gd name="T4" fmla="*/ 96 w 136"/>
                <a:gd name="T5" fmla="*/ 0 h 188"/>
                <a:gd name="T6" fmla="*/ 36 w 136"/>
                <a:gd name="T7" fmla="*/ 32 h 188"/>
                <a:gd name="T8" fmla="*/ 0 w 136"/>
                <a:gd name="T9" fmla="*/ 80 h 188"/>
                <a:gd name="T10" fmla="*/ 25 w 136"/>
                <a:gd name="T11" fmla="*/ 127 h 188"/>
                <a:gd name="T12" fmla="*/ 36 w 136"/>
                <a:gd name="T13" fmla="*/ 168 h 188"/>
                <a:gd name="T14" fmla="*/ 76 w 136"/>
                <a:gd name="T15" fmla="*/ 164 h 188"/>
                <a:gd name="T16" fmla="*/ 94 w 136"/>
                <a:gd name="T17" fmla="*/ 136 h 188"/>
                <a:gd name="T18" fmla="*/ 116 w 136"/>
                <a:gd name="T19" fmla="*/ 112 h 188"/>
                <a:gd name="T20" fmla="*/ 116 w 136"/>
                <a:gd name="T21" fmla="*/ 72 h 188"/>
                <a:gd name="T22" fmla="*/ 72 w 136"/>
                <a:gd name="T23" fmla="*/ 88 h 188"/>
                <a:gd name="T24" fmla="*/ 93 w 136"/>
                <a:gd name="T25" fmla="*/ 96 h 188"/>
                <a:gd name="T26" fmla="*/ 64 w 136"/>
                <a:gd name="T27" fmla="*/ 128 h 188"/>
                <a:gd name="T28" fmla="*/ 55 w 136"/>
                <a:gd name="T29" fmla="*/ 108 h 188"/>
                <a:gd name="T30" fmla="*/ 76 w 136"/>
                <a:gd name="T31" fmla="*/ 116 h 188"/>
                <a:gd name="T32" fmla="*/ 50 w 136"/>
                <a:gd name="T33" fmla="*/ 68 h 188"/>
                <a:gd name="T34" fmla="*/ 39 w 136"/>
                <a:gd name="T35" fmla="*/ 73 h 188"/>
                <a:gd name="T36" fmla="*/ 39 w 136"/>
                <a:gd name="T37" fmla="*/ 73 h 188"/>
                <a:gd name="T38" fmla="*/ 52 w 136"/>
                <a:gd name="T39" fmla="*/ 76 h 188"/>
                <a:gd name="T40" fmla="*/ 52 w 136"/>
                <a:gd name="T41" fmla="*/ 100 h 188"/>
                <a:gd name="T42" fmla="*/ 40 w 136"/>
                <a:gd name="T43" fmla="*/ 90 h 188"/>
                <a:gd name="T44" fmla="*/ 100 w 136"/>
                <a:gd name="T45" fmla="*/ 72 h 188"/>
                <a:gd name="T46" fmla="*/ 68 w 136"/>
                <a:gd name="T47" fmla="*/ 48 h 188"/>
                <a:gd name="T48" fmla="*/ 56 w 136"/>
                <a:gd name="T49" fmla="*/ 60 h 188"/>
                <a:gd name="T50" fmla="*/ 48 w 136"/>
                <a:gd name="T51" fmla="*/ 52 h 188"/>
                <a:gd name="T52" fmla="*/ 36 w 136"/>
                <a:gd name="T53" fmla="*/ 40 h 188"/>
                <a:gd name="T54" fmla="*/ 32 w 136"/>
                <a:gd name="T55" fmla="*/ 80 h 188"/>
                <a:gd name="T56" fmla="*/ 20 w 136"/>
                <a:gd name="T57" fmla="*/ 92 h 188"/>
                <a:gd name="T58" fmla="*/ 23 w 136"/>
                <a:gd name="T59" fmla="*/ 100 h 188"/>
                <a:gd name="T60" fmla="*/ 34 w 136"/>
                <a:gd name="T61" fmla="*/ 96 h 188"/>
                <a:gd name="T62" fmla="*/ 32 w 136"/>
                <a:gd name="T63" fmla="*/ 120 h 188"/>
                <a:gd name="T64" fmla="*/ 40 w 136"/>
                <a:gd name="T65" fmla="*/ 128 h 188"/>
                <a:gd name="T66" fmla="*/ 28 w 136"/>
                <a:gd name="T67" fmla="*/ 140 h 188"/>
                <a:gd name="T68" fmla="*/ 44 w 136"/>
                <a:gd name="T69" fmla="*/ 168 h 188"/>
                <a:gd name="T70" fmla="*/ 66 w 136"/>
                <a:gd name="T71" fmla="*/ 161 h 188"/>
                <a:gd name="T72" fmla="*/ 71 w 136"/>
                <a:gd name="T73" fmla="*/ 155 h 188"/>
                <a:gd name="T74" fmla="*/ 67 w 136"/>
                <a:gd name="T75" fmla="*/ 136 h 188"/>
                <a:gd name="T76" fmla="*/ 88 w 136"/>
                <a:gd name="T77" fmla="*/ 144 h 188"/>
                <a:gd name="T78" fmla="*/ 96 w 136"/>
                <a:gd name="T79" fmla="*/ 128 h 188"/>
                <a:gd name="T80" fmla="*/ 96 w 136"/>
                <a:gd name="T81" fmla="*/ 104 h 188"/>
                <a:gd name="T82" fmla="*/ 106 w 136"/>
                <a:gd name="T83" fmla="*/ 109 h 188"/>
                <a:gd name="T84" fmla="*/ 111 w 136"/>
                <a:gd name="T85" fmla="*/ 103 h 188"/>
                <a:gd name="T86" fmla="*/ 116 w 136"/>
                <a:gd name="T87" fmla="*/ 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88">
                  <a:moveTo>
                    <a:pt x="116" y="72"/>
                  </a:moveTo>
                  <a:cubicBezTo>
                    <a:pt x="116" y="72"/>
                    <a:pt x="116" y="72"/>
                    <a:pt x="116" y="72"/>
                  </a:cubicBezTo>
                  <a:cubicBezTo>
                    <a:pt x="118" y="69"/>
                    <a:pt x="120" y="64"/>
                    <a:pt x="120" y="60"/>
                  </a:cubicBezTo>
                  <a:cubicBezTo>
                    <a:pt x="120" y="49"/>
                    <a:pt x="111" y="40"/>
                    <a:pt x="100" y="40"/>
                  </a:cubicBezTo>
                  <a:cubicBezTo>
                    <a:pt x="93" y="40"/>
                    <a:pt x="88" y="43"/>
                    <a:pt x="84" y="48"/>
                  </a:cubicBezTo>
                  <a:cubicBezTo>
                    <a:pt x="80" y="43"/>
                    <a:pt x="75" y="40"/>
                    <a:pt x="68" y="40"/>
                  </a:cubicBezTo>
                  <a:cubicBezTo>
                    <a:pt x="72" y="39"/>
                    <a:pt x="72" y="39"/>
                    <a:pt x="72" y="39"/>
                  </a:cubicBezTo>
                  <a:cubicBezTo>
                    <a:pt x="72" y="38"/>
                    <a:pt x="69" y="11"/>
                    <a:pt x="97" y="8"/>
                  </a:cubicBezTo>
                  <a:cubicBezTo>
                    <a:pt x="96" y="0"/>
                    <a:pt x="96" y="0"/>
                    <a:pt x="96" y="0"/>
                  </a:cubicBezTo>
                  <a:cubicBezTo>
                    <a:pt x="67" y="4"/>
                    <a:pt x="63" y="28"/>
                    <a:pt x="64" y="40"/>
                  </a:cubicBezTo>
                  <a:cubicBezTo>
                    <a:pt x="60" y="41"/>
                    <a:pt x="57" y="43"/>
                    <a:pt x="55" y="45"/>
                  </a:cubicBezTo>
                  <a:cubicBezTo>
                    <a:pt x="52" y="37"/>
                    <a:pt x="45" y="32"/>
                    <a:pt x="36" y="32"/>
                  </a:cubicBezTo>
                  <a:cubicBezTo>
                    <a:pt x="25" y="32"/>
                    <a:pt x="16" y="41"/>
                    <a:pt x="16" y="52"/>
                  </a:cubicBezTo>
                  <a:cubicBezTo>
                    <a:pt x="16" y="55"/>
                    <a:pt x="17" y="58"/>
                    <a:pt x="18" y="60"/>
                  </a:cubicBezTo>
                  <a:cubicBezTo>
                    <a:pt x="8" y="61"/>
                    <a:pt x="0" y="70"/>
                    <a:pt x="0" y="80"/>
                  </a:cubicBezTo>
                  <a:cubicBezTo>
                    <a:pt x="0" y="89"/>
                    <a:pt x="6" y="96"/>
                    <a:pt x="14" y="99"/>
                  </a:cubicBezTo>
                  <a:cubicBezTo>
                    <a:pt x="13" y="102"/>
                    <a:pt x="12" y="105"/>
                    <a:pt x="12" y="108"/>
                  </a:cubicBezTo>
                  <a:cubicBezTo>
                    <a:pt x="12" y="117"/>
                    <a:pt x="18" y="124"/>
                    <a:pt x="25" y="127"/>
                  </a:cubicBezTo>
                  <a:cubicBezTo>
                    <a:pt x="22" y="130"/>
                    <a:pt x="20" y="135"/>
                    <a:pt x="20" y="140"/>
                  </a:cubicBezTo>
                  <a:cubicBezTo>
                    <a:pt x="20" y="150"/>
                    <a:pt x="28" y="159"/>
                    <a:pt x="38" y="160"/>
                  </a:cubicBezTo>
                  <a:cubicBezTo>
                    <a:pt x="37" y="162"/>
                    <a:pt x="36" y="165"/>
                    <a:pt x="36" y="168"/>
                  </a:cubicBezTo>
                  <a:cubicBezTo>
                    <a:pt x="36" y="179"/>
                    <a:pt x="45" y="188"/>
                    <a:pt x="56" y="188"/>
                  </a:cubicBezTo>
                  <a:cubicBezTo>
                    <a:pt x="67" y="188"/>
                    <a:pt x="76" y="179"/>
                    <a:pt x="76" y="168"/>
                  </a:cubicBezTo>
                  <a:cubicBezTo>
                    <a:pt x="76" y="167"/>
                    <a:pt x="76" y="165"/>
                    <a:pt x="76" y="164"/>
                  </a:cubicBezTo>
                  <a:cubicBezTo>
                    <a:pt x="76" y="164"/>
                    <a:pt x="76" y="164"/>
                    <a:pt x="76" y="164"/>
                  </a:cubicBezTo>
                  <a:cubicBezTo>
                    <a:pt x="87" y="164"/>
                    <a:pt x="96" y="155"/>
                    <a:pt x="96" y="144"/>
                  </a:cubicBezTo>
                  <a:cubicBezTo>
                    <a:pt x="96" y="141"/>
                    <a:pt x="95" y="138"/>
                    <a:pt x="94" y="136"/>
                  </a:cubicBezTo>
                  <a:cubicBezTo>
                    <a:pt x="95" y="136"/>
                    <a:pt x="95" y="136"/>
                    <a:pt x="96" y="136"/>
                  </a:cubicBezTo>
                  <a:cubicBezTo>
                    <a:pt x="107" y="136"/>
                    <a:pt x="116" y="127"/>
                    <a:pt x="116" y="116"/>
                  </a:cubicBezTo>
                  <a:cubicBezTo>
                    <a:pt x="116" y="115"/>
                    <a:pt x="116" y="113"/>
                    <a:pt x="116" y="112"/>
                  </a:cubicBezTo>
                  <a:cubicBezTo>
                    <a:pt x="116" y="112"/>
                    <a:pt x="116" y="112"/>
                    <a:pt x="116" y="112"/>
                  </a:cubicBezTo>
                  <a:cubicBezTo>
                    <a:pt x="127" y="112"/>
                    <a:pt x="136" y="103"/>
                    <a:pt x="136" y="92"/>
                  </a:cubicBezTo>
                  <a:cubicBezTo>
                    <a:pt x="136" y="81"/>
                    <a:pt x="127" y="72"/>
                    <a:pt x="116" y="72"/>
                  </a:cubicBezTo>
                  <a:close/>
                  <a:moveTo>
                    <a:pt x="84" y="100"/>
                  </a:moveTo>
                  <a:cubicBezTo>
                    <a:pt x="84" y="100"/>
                    <a:pt x="84" y="100"/>
                    <a:pt x="84" y="100"/>
                  </a:cubicBezTo>
                  <a:cubicBezTo>
                    <a:pt x="77" y="100"/>
                    <a:pt x="72" y="95"/>
                    <a:pt x="72" y="88"/>
                  </a:cubicBezTo>
                  <a:cubicBezTo>
                    <a:pt x="72" y="81"/>
                    <a:pt x="77" y="76"/>
                    <a:pt x="84" y="76"/>
                  </a:cubicBezTo>
                  <a:cubicBezTo>
                    <a:pt x="91" y="76"/>
                    <a:pt x="96" y="81"/>
                    <a:pt x="96" y="88"/>
                  </a:cubicBezTo>
                  <a:cubicBezTo>
                    <a:pt x="96" y="91"/>
                    <a:pt x="95" y="94"/>
                    <a:pt x="93" y="96"/>
                  </a:cubicBezTo>
                  <a:cubicBezTo>
                    <a:pt x="89" y="97"/>
                    <a:pt x="87" y="98"/>
                    <a:pt x="84" y="100"/>
                  </a:cubicBezTo>
                  <a:close/>
                  <a:moveTo>
                    <a:pt x="73" y="124"/>
                  </a:moveTo>
                  <a:cubicBezTo>
                    <a:pt x="69" y="125"/>
                    <a:pt x="67" y="126"/>
                    <a:pt x="64" y="128"/>
                  </a:cubicBezTo>
                  <a:cubicBezTo>
                    <a:pt x="64" y="128"/>
                    <a:pt x="64" y="128"/>
                    <a:pt x="64" y="128"/>
                  </a:cubicBezTo>
                  <a:cubicBezTo>
                    <a:pt x="57" y="128"/>
                    <a:pt x="52" y="123"/>
                    <a:pt x="52" y="116"/>
                  </a:cubicBezTo>
                  <a:cubicBezTo>
                    <a:pt x="52" y="113"/>
                    <a:pt x="53" y="110"/>
                    <a:pt x="55" y="108"/>
                  </a:cubicBezTo>
                  <a:cubicBezTo>
                    <a:pt x="59" y="107"/>
                    <a:pt x="61" y="106"/>
                    <a:pt x="64" y="104"/>
                  </a:cubicBezTo>
                  <a:cubicBezTo>
                    <a:pt x="64" y="104"/>
                    <a:pt x="64" y="104"/>
                    <a:pt x="64" y="104"/>
                  </a:cubicBezTo>
                  <a:cubicBezTo>
                    <a:pt x="71" y="104"/>
                    <a:pt x="76" y="109"/>
                    <a:pt x="76" y="116"/>
                  </a:cubicBezTo>
                  <a:cubicBezTo>
                    <a:pt x="76" y="119"/>
                    <a:pt x="75" y="122"/>
                    <a:pt x="73" y="124"/>
                  </a:cubicBezTo>
                  <a:close/>
                  <a:moveTo>
                    <a:pt x="49" y="67"/>
                  </a:moveTo>
                  <a:cubicBezTo>
                    <a:pt x="49" y="67"/>
                    <a:pt x="50" y="68"/>
                    <a:pt x="50" y="68"/>
                  </a:cubicBezTo>
                  <a:cubicBezTo>
                    <a:pt x="49" y="68"/>
                    <a:pt x="48" y="68"/>
                    <a:pt x="47" y="69"/>
                  </a:cubicBezTo>
                  <a:cubicBezTo>
                    <a:pt x="48" y="68"/>
                    <a:pt x="49" y="67"/>
                    <a:pt x="49" y="67"/>
                  </a:cubicBezTo>
                  <a:close/>
                  <a:moveTo>
                    <a:pt x="39" y="73"/>
                  </a:moveTo>
                  <a:cubicBezTo>
                    <a:pt x="39" y="73"/>
                    <a:pt x="38" y="72"/>
                    <a:pt x="38" y="72"/>
                  </a:cubicBezTo>
                  <a:cubicBezTo>
                    <a:pt x="39" y="72"/>
                    <a:pt x="40" y="71"/>
                    <a:pt x="41" y="71"/>
                  </a:cubicBezTo>
                  <a:cubicBezTo>
                    <a:pt x="40" y="72"/>
                    <a:pt x="40" y="72"/>
                    <a:pt x="39" y="73"/>
                  </a:cubicBezTo>
                  <a:close/>
                  <a:moveTo>
                    <a:pt x="40" y="90"/>
                  </a:moveTo>
                  <a:cubicBezTo>
                    <a:pt x="40" y="89"/>
                    <a:pt x="40" y="89"/>
                    <a:pt x="40" y="88"/>
                  </a:cubicBezTo>
                  <a:cubicBezTo>
                    <a:pt x="40" y="81"/>
                    <a:pt x="45" y="76"/>
                    <a:pt x="52" y="76"/>
                  </a:cubicBezTo>
                  <a:cubicBezTo>
                    <a:pt x="59" y="76"/>
                    <a:pt x="64" y="81"/>
                    <a:pt x="64" y="88"/>
                  </a:cubicBezTo>
                  <a:cubicBezTo>
                    <a:pt x="64" y="91"/>
                    <a:pt x="63" y="94"/>
                    <a:pt x="61" y="96"/>
                  </a:cubicBezTo>
                  <a:cubicBezTo>
                    <a:pt x="57" y="97"/>
                    <a:pt x="55" y="98"/>
                    <a:pt x="52" y="100"/>
                  </a:cubicBezTo>
                  <a:cubicBezTo>
                    <a:pt x="52" y="100"/>
                    <a:pt x="52" y="100"/>
                    <a:pt x="52" y="100"/>
                  </a:cubicBezTo>
                  <a:cubicBezTo>
                    <a:pt x="51" y="100"/>
                    <a:pt x="51" y="100"/>
                    <a:pt x="50" y="100"/>
                  </a:cubicBezTo>
                  <a:cubicBezTo>
                    <a:pt x="48" y="95"/>
                    <a:pt x="45" y="92"/>
                    <a:pt x="40" y="90"/>
                  </a:cubicBezTo>
                  <a:close/>
                  <a:moveTo>
                    <a:pt x="100" y="48"/>
                  </a:moveTo>
                  <a:cubicBezTo>
                    <a:pt x="107" y="48"/>
                    <a:pt x="112" y="53"/>
                    <a:pt x="112" y="60"/>
                  </a:cubicBezTo>
                  <a:cubicBezTo>
                    <a:pt x="112" y="67"/>
                    <a:pt x="107" y="72"/>
                    <a:pt x="100" y="72"/>
                  </a:cubicBezTo>
                  <a:cubicBezTo>
                    <a:pt x="93" y="72"/>
                    <a:pt x="88" y="67"/>
                    <a:pt x="88" y="60"/>
                  </a:cubicBezTo>
                  <a:cubicBezTo>
                    <a:pt x="88" y="53"/>
                    <a:pt x="93" y="48"/>
                    <a:pt x="100" y="48"/>
                  </a:cubicBezTo>
                  <a:close/>
                  <a:moveTo>
                    <a:pt x="68" y="48"/>
                  </a:moveTo>
                  <a:cubicBezTo>
                    <a:pt x="75" y="48"/>
                    <a:pt x="80" y="53"/>
                    <a:pt x="80" y="60"/>
                  </a:cubicBezTo>
                  <a:cubicBezTo>
                    <a:pt x="80" y="67"/>
                    <a:pt x="75" y="72"/>
                    <a:pt x="68" y="72"/>
                  </a:cubicBezTo>
                  <a:cubicBezTo>
                    <a:pt x="61" y="72"/>
                    <a:pt x="56" y="67"/>
                    <a:pt x="56" y="60"/>
                  </a:cubicBezTo>
                  <a:cubicBezTo>
                    <a:pt x="56" y="53"/>
                    <a:pt x="61" y="48"/>
                    <a:pt x="68" y="48"/>
                  </a:cubicBezTo>
                  <a:close/>
                  <a:moveTo>
                    <a:pt x="36" y="40"/>
                  </a:moveTo>
                  <a:cubicBezTo>
                    <a:pt x="43" y="40"/>
                    <a:pt x="48" y="45"/>
                    <a:pt x="48" y="52"/>
                  </a:cubicBezTo>
                  <a:cubicBezTo>
                    <a:pt x="48" y="59"/>
                    <a:pt x="43" y="64"/>
                    <a:pt x="36" y="64"/>
                  </a:cubicBezTo>
                  <a:cubicBezTo>
                    <a:pt x="29" y="64"/>
                    <a:pt x="24" y="59"/>
                    <a:pt x="24" y="52"/>
                  </a:cubicBezTo>
                  <a:cubicBezTo>
                    <a:pt x="24" y="45"/>
                    <a:pt x="29" y="40"/>
                    <a:pt x="36" y="40"/>
                  </a:cubicBezTo>
                  <a:close/>
                  <a:moveTo>
                    <a:pt x="8" y="80"/>
                  </a:moveTo>
                  <a:cubicBezTo>
                    <a:pt x="8" y="73"/>
                    <a:pt x="13" y="68"/>
                    <a:pt x="20" y="68"/>
                  </a:cubicBezTo>
                  <a:cubicBezTo>
                    <a:pt x="27" y="68"/>
                    <a:pt x="32" y="73"/>
                    <a:pt x="32" y="80"/>
                  </a:cubicBezTo>
                  <a:cubicBezTo>
                    <a:pt x="32" y="83"/>
                    <a:pt x="31" y="86"/>
                    <a:pt x="29" y="88"/>
                  </a:cubicBezTo>
                  <a:cubicBezTo>
                    <a:pt x="25" y="89"/>
                    <a:pt x="23" y="90"/>
                    <a:pt x="20" y="92"/>
                  </a:cubicBezTo>
                  <a:cubicBezTo>
                    <a:pt x="20" y="92"/>
                    <a:pt x="20" y="92"/>
                    <a:pt x="20" y="92"/>
                  </a:cubicBezTo>
                  <a:cubicBezTo>
                    <a:pt x="13" y="92"/>
                    <a:pt x="8" y="87"/>
                    <a:pt x="8" y="80"/>
                  </a:cubicBezTo>
                  <a:close/>
                  <a:moveTo>
                    <a:pt x="20" y="108"/>
                  </a:moveTo>
                  <a:cubicBezTo>
                    <a:pt x="20" y="105"/>
                    <a:pt x="21" y="102"/>
                    <a:pt x="23" y="100"/>
                  </a:cubicBezTo>
                  <a:cubicBezTo>
                    <a:pt x="27" y="99"/>
                    <a:pt x="29" y="98"/>
                    <a:pt x="32" y="96"/>
                  </a:cubicBezTo>
                  <a:cubicBezTo>
                    <a:pt x="32" y="96"/>
                    <a:pt x="32" y="96"/>
                    <a:pt x="32" y="96"/>
                  </a:cubicBezTo>
                  <a:cubicBezTo>
                    <a:pt x="33" y="96"/>
                    <a:pt x="33" y="96"/>
                    <a:pt x="34" y="96"/>
                  </a:cubicBezTo>
                  <a:cubicBezTo>
                    <a:pt x="36" y="101"/>
                    <a:pt x="39" y="104"/>
                    <a:pt x="44" y="106"/>
                  </a:cubicBezTo>
                  <a:cubicBezTo>
                    <a:pt x="44" y="107"/>
                    <a:pt x="44" y="107"/>
                    <a:pt x="44" y="108"/>
                  </a:cubicBezTo>
                  <a:cubicBezTo>
                    <a:pt x="44" y="115"/>
                    <a:pt x="39" y="120"/>
                    <a:pt x="32" y="120"/>
                  </a:cubicBezTo>
                  <a:cubicBezTo>
                    <a:pt x="25" y="120"/>
                    <a:pt x="20" y="115"/>
                    <a:pt x="20" y="108"/>
                  </a:cubicBezTo>
                  <a:close/>
                  <a:moveTo>
                    <a:pt x="28" y="140"/>
                  </a:moveTo>
                  <a:cubicBezTo>
                    <a:pt x="28" y="133"/>
                    <a:pt x="33" y="128"/>
                    <a:pt x="40" y="128"/>
                  </a:cubicBezTo>
                  <a:cubicBezTo>
                    <a:pt x="47" y="128"/>
                    <a:pt x="52" y="133"/>
                    <a:pt x="52" y="140"/>
                  </a:cubicBezTo>
                  <a:cubicBezTo>
                    <a:pt x="52" y="147"/>
                    <a:pt x="47" y="152"/>
                    <a:pt x="40" y="152"/>
                  </a:cubicBezTo>
                  <a:cubicBezTo>
                    <a:pt x="33" y="152"/>
                    <a:pt x="28" y="147"/>
                    <a:pt x="28" y="140"/>
                  </a:cubicBezTo>
                  <a:close/>
                  <a:moveTo>
                    <a:pt x="68" y="168"/>
                  </a:moveTo>
                  <a:cubicBezTo>
                    <a:pt x="68" y="175"/>
                    <a:pt x="63" y="180"/>
                    <a:pt x="56" y="180"/>
                  </a:cubicBezTo>
                  <a:cubicBezTo>
                    <a:pt x="49" y="180"/>
                    <a:pt x="44" y="175"/>
                    <a:pt x="44" y="168"/>
                  </a:cubicBezTo>
                  <a:cubicBezTo>
                    <a:pt x="44" y="161"/>
                    <a:pt x="49" y="156"/>
                    <a:pt x="56" y="156"/>
                  </a:cubicBezTo>
                  <a:cubicBezTo>
                    <a:pt x="58" y="156"/>
                    <a:pt x="60" y="156"/>
                    <a:pt x="61" y="157"/>
                  </a:cubicBezTo>
                  <a:cubicBezTo>
                    <a:pt x="62" y="159"/>
                    <a:pt x="64" y="160"/>
                    <a:pt x="66" y="161"/>
                  </a:cubicBezTo>
                  <a:cubicBezTo>
                    <a:pt x="67" y="163"/>
                    <a:pt x="68" y="165"/>
                    <a:pt x="68" y="168"/>
                  </a:cubicBezTo>
                  <a:close/>
                  <a:moveTo>
                    <a:pt x="76" y="156"/>
                  </a:moveTo>
                  <a:cubicBezTo>
                    <a:pt x="74" y="156"/>
                    <a:pt x="73" y="156"/>
                    <a:pt x="71" y="155"/>
                  </a:cubicBezTo>
                  <a:cubicBezTo>
                    <a:pt x="70" y="153"/>
                    <a:pt x="68" y="152"/>
                    <a:pt x="66" y="151"/>
                  </a:cubicBezTo>
                  <a:cubicBezTo>
                    <a:pt x="65" y="149"/>
                    <a:pt x="64" y="147"/>
                    <a:pt x="64" y="144"/>
                  </a:cubicBezTo>
                  <a:cubicBezTo>
                    <a:pt x="64" y="141"/>
                    <a:pt x="65" y="138"/>
                    <a:pt x="67" y="136"/>
                  </a:cubicBezTo>
                  <a:cubicBezTo>
                    <a:pt x="71" y="135"/>
                    <a:pt x="73" y="134"/>
                    <a:pt x="76" y="132"/>
                  </a:cubicBezTo>
                  <a:cubicBezTo>
                    <a:pt x="76" y="132"/>
                    <a:pt x="76" y="132"/>
                    <a:pt x="76" y="132"/>
                  </a:cubicBezTo>
                  <a:cubicBezTo>
                    <a:pt x="83" y="132"/>
                    <a:pt x="88" y="137"/>
                    <a:pt x="88" y="144"/>
                  </a:cubicBezTo>
                  <a:cubicBezTo>
                    <a:pt x="88" y="151"/>
                    <a:pt x="83" y="156"/>
                    <a:pt x="76" y="156"/>
                  </a:cubicBezTo>
                  <a:close/>
                  <a:moveTo>
                    <a:pt x="108" y="116"/>
                  </a:moveTo>
                  <a:cubicBezTo>
                    <a:pt x="108" y="123"/>
                    <a:pt x="103" y="128"/>
                    <a:pt x="96" y="128"/>
                  </a:cubicBezTo>
                  <a:cubicBezTo>
                    <a:pt x="89" y="128"/>
                    <a:pt x="84" y="123"/>
                    <a:pt x="84" y="116"/>
                  </a:cubicBezTo>
                  <a:cubicBezTo>
                    <a:pt x="84" y="113"/>
                    <a:pt x="85" y="110"/>
                    <a:pt x="87" y="108"/>
                  </a:cubicBezTo>
                  <a:cubicBezTo>
                    <a:pt x="91" y="107"/>
                    <a:pt x="93" y="106"/>
                    <a:pt x="96" y="104"/>
                  </a:cubicBezTo>
                  <a:cubicBezTo>
                    <a:pt x="96" y="104"/>
                    <a:pt x="96" y="104"/>
                    <a:pt x="96" y="104"/>
                  </a:cubicBezTo>
                  <a:cubicBezTo>
                    <a:pt x="98" y="104"/>
                    <a:pt x="100" y="104"/>
                    <a:pt x="101" y="105"/>
                  </a:cubicBezTo>
                  <a:cubicBezTo>
                    <a:pt x="102" y="107"/>
                    <a:pt x="104" y="108"/>
                    <a:pt x="106" y="109"/>
                  </a:cubicBezTo>
                  <a:cubicBezTo>
                    <a:pt x="107" y="111"/>
                    <a:pt x="108" y="113"/>
                    <a:pt x="108" y="116"/>
                  </a:cubicBezTo>
                  <a:close/>
                  <a:moveTo>
                    <a:pt x="116" y="104"/>
                  </a:moveTo>
                  <a:cubicBezTo>
                    <a:pt x="114" y="104"/>
                    <a:pt x="113" y="104"/>
                    <a:pt x="111" y="103"/>
                  </a:cubicBezTo>
                  <a:cubicBezTo>
                    <a:pt x="110" y="101"/>
                    <a:pt x="108" y="100"/>
                    <a:pt x="106" y="99"/>
                  </a:cubicBezTo>
                  <a:cubicBezTo>
                    <a:pt x="105" y="97"/>
                    <a:pt x="104" y="95"/>
                    <a:pt x="104" y="92"/>
                  </a:cubicBezTo>
                  <a:cubicBezTo>
                    <a:pt x="104" y="85"/>
                    <a:pt x="109" y="80"/>
                    <a:pt x="116" y="80"/>
                  </a:cubicBezTo>
                  <a:cubicBezTo>
                    <a:pt x="123" y="80"/>
                    <a:pt x="128" y="85"/>
                    <a:pt x="128" y="92"/>
                  </a:cubicBezTo>
                  <a:cubicBezTo>
                    <a:pt x="128" y="99"/>
                    <a:pt x="123" y="104"/>
                    <a:pt x="116" y="104"/>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70" name="Group 69"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85930" y="1141950"/>
            <a:ext cx="640969" cy="737356"/>
            <a:chOff x="2100251" y="1451745"/>
            <a:chExt cx="640969" cy="737356"/>
          </a:xfrm>
        </p:grpSpPr>
        <p:grpSp>
          <p:nvGrpSpPr>
            <p:cNvPr id="60" name="Group 59"/>
            <p:cNvGrpSpPr/>
            <p:nvPr/>
          </p:nvGrpSpPr>
          <p:grpSpPr>
            <a:xfrm>
              <a:off x="2100251" y="1451745"/>
              <a:ext cx="640969" cy="737356"/>
              <a:chOff x="3718344" y="3315352"/>
              <a:chExt cx="1292180" cy="1486495"/>
            </a:xfrm>
            <a:gradFill flip="none" rotWithShape="1">
              <a:gsLst>
                <a:gs pos="0">
                  <a:schemeClr val="accent1"/>
                </a:gs>
                <a:gs pos="100000">
                  <a:schemeClr val="accent1">
                    <a:lumMod val="75000"/>
                  </a:schemeClr>
                </a:gs>
              </a:gsLst>
              <a:path path="circle">
                <a:fillToRect r="100000" b="100000"/>
              </a:path>
              <a:tileRect l="-100000" t="-100000"/>
            </a:gradFill>
            <a:effectLst>
              <a:outerShdw blurRad="127000" dir="18900000" sy="23000" kx="-1200000" algn="bl" rotWithShape="0">
                <a:prstClr val="black">
                  <a:alpha val="20000"/>
                </a:prstClr>
              </a:outerShdw>
            </a:effectLst>
          </p:grpSpPr>
          <p:sp>
            <p:nvSpPr>
              <p:cNvPr id="58" name="Oval 57"/>
              <p:cNvSpPr/>
              <p:nvPr/>
            </p:nvSpPr>
            <p:spPr>
              <a:xfrm flipH="1">
                <a:off x="3718344" y="3315352"/>
                <a:ext cx="1292180" cy="1292180"/>
              </a:xfrm>
              <a:prstGeom prst="ellipse">
                <a:avLst/>
              </a:prstGeom>
              <a:solidFill>
                <a:srgbClr val="D6B78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Isosceles Triangle 56"/>
              <p:cNvSpPr/>
              <p:nvPr/>
            </p:nvSpPr>
            <p:spPr>
              <a:xfrm flipH="1" flipV="1">
                <a:off x="4100272" y="4385961"/>
                <a:ext cx="528324" cy="415886"/>
              </a:xfrm>
              <a:prstGeom prst="triangle">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9" name="Freeform 89"/>
            <p:cNvSpPr>
              <a:spLocks noEditPoints="1"/>
            </p:cNvSpPr>
            <p:nvPr/>
          </p:nvSpPr>
          <p:spPr bwMode="auto">
            <a:xfrm>
              <a:off x="2290783" y="1613754"/>
              <a:ext cx="259904" cy="259904"/>
            </a:xfrm>
            <a:custGeom>
              <a:avLst/>
              <a:gdLst>
                <a:gd name="T0" fmla="*/ 205 w 216"/>
                <a:gd name="T1" fmla="*/ 179 h 216"/>
                <a:gd name="T2" fmla="*/ 12 w 216"/>
                <a:gd name="T3" fmla="*/ 179 h 216"/>
                <a:gd name="T4" fmla="*/ 0 w 216"/>
                <a:gd name="T5" fmla="*/ 199 h 216"/>
                <a:gd name="T6" fmla="*/ 15 w 216"/>
                <a:gd name="T7" fmla="*/ 216 h 216"/>
                <a:gd name="T8" fmla="*/ 216 w 216"/>
                <a:gd name="T9" fmla="*/ 201 h 216"/>
                <a:gd name="T10" fmla="*/ 204 w 216"/>
                <a:gd name="T11" fmla="*/ 184 h 216"/>
                <a:gd name="T12" fmla="*/ 197 w 216"/>
                <a:gd name="T13" fmla="*/ 179 h 216"/>
                <a:gd name="T14" fmla="*/ 20 w 216"/>
                <a:gd name="T15" fmla="*/ 184 h 216"/>
                <a:gd name="T16" fmla="*/ 108 w 216"/>
                <a:gd name="T17" fmla="*/ 92 h 216"/>
                <a:gd name="T18" fmla="*/ 200 w 216"/>
                <a:gd name="T19" fmla="*/ 208 h 216"/>
                <a:gd name="T20" fmla="*/ 8 w 216"/>
                <a:gd name="T21" fmla="*/ 201 h 216"/>
                <a:gd name="T22" fmla="*/ 15 w 216"/>
                <a:gd name="T23" fmla="*/ 192 h 216"/>
                <a:gd name="T24" fmla="*/ 208 w 216"/>
                <a:gd name="T25" fmla="*/ 199 h 216"/>
                <a:gd name="T26" fmla="*/ 44 w 216"/>
                <a:gd name="T27" fmla="*/ 175 h 216"/>
                <a:gd name="T28" fmla="*/ 106 w 216"/>
                <a:gd name="T29" fmla="*/ 113 h 216"/>
                <a:gd name="T30" fmla="*/ 106 w 216"/>
                <a:gd name="T31" fmla="*/ 105 h 216"/>
                <a:gd name="T32" fmla="*/ 44 w 216"/>
                <a:gd name="T33" fmla="*/ 175 h 216"/>
                <a:gd name="T34" fmla="*/ 97 w 216"/>
                <a:gd name="T35" fmla="*/ 80 h 216"/>
                <a:gd name="T36" fmla="*/ 109 w 216"/>
                <a:gd name="T37" fmla="*/ 71 h 216"/>
                <a:gd name="T38" fmla="*/ 124 w 216"/>
                <a:gd name="T39" fmla="*/ 83 h 216"/>
                <a:gd name="T40" fmla="*/ 109 w 216"/>
                <a:gd name="T41" fmla="*/ 64 h 216"/>
                <a:gd name="T42" fmla="*/ 88 w 216"/>
                <a:gd name="T43" fmla="*/ 80 h 216"/>
                <a:gd name="T44" fmla="*/ 48 w 216"/>
                <a:gd name="T45" fmla="*/ 48 h 216"/>
                <a:gd name="T46" fmla="*/ 51 w 216"/>
                <a:gd name="T47" fmla="*/ 73 h 216"/>
                <a:gd name="T48" fmla="*/ 54 w 216"/>
                <a:gd name="T49" fmla="*/ 66 h 216"/>
                <a:gd name="T50" fmla="*/ 55 w 216"/>
                <a:gd name="T51" fmla="*/ 53 h 216"/>
                <a:gd name="T52" fmla="*/ 55 w 216"/>
                <a:gd name="T53" fmla="*/ 29 h 216"/>
                <a:gd name="T54" fmla="*/ 49 w 216"/>
                <a:gd name="T55" fmla="*/ 35 h 216"/>
                <a:gd name="T56" fmla="*/ 49 w 216"/>
                <a:gd name="T57" fmla="*/ 47 h 216"/>
                <a:gd name="T58" fmla="*/ 100 w 216"/>
                <a:gd name="T59" fmla="*/ 20 h 216"/>
                <a:gd name="T60" fmla="*/ 103 w 216"/>
                <a:gd name="T61" fmla="*/ 45 h 216"/>
                <a:gd name="T62" fmla="*/ 106 w 216"/>
                <a:gd name="T63" fmla="*/ 38 h 216"/>
                <a:gd name="T64" fmla="*/ 107 w 216"/>
                <a:gd name="T65" fmla="*/ 25 h 216"/>
                <a:gd name="T66" fmla="*/ 107 w 216"/>
                <a:gd name="T67" fmla="*/ 1 h 216"/>
                <a:gd name="T68" fmla="*/ 101 w 216"/>
                <a:gd name="T69" fmla="*/ 7 h 216"/>
                <a:gd name="T70" fmla="*/ 101 w 216"/>
                <a:gd name="T71" fmla="*/ 19 h 216"/>
                <a:gd name="T72" fmla="*/ 160 w 216"/>
                <a:gd name="T73" fmla="*/ 56 h 216"/>
                <a:gd name="T74" fmla="*/ 163 w 216"/>
                <a:gd name="T75" fmla="*/ 81 h 216"/>
                <a:gd name="T76" fmla="*/ 166 w 216"/>
                <a:gd name="T77" fmla="*/ 74 h 216"/>
                <a:gd name="T78" fmla="*/ 167 w 216"/>
                <a:gd name="T79" fmla="*/ 61 h 216"/>
                <a:gd name="T80" fmla="*/ 167 w 216"/>
                <a:gd name="T81" fmla="*/ 37 h 216"/>
                <a:gd name="T82" fmla="*/ 161 w 216"/>
                <a:gd name="T83" fmla="*/ 43 h 216"/>
                <a:gd name="T84" fmla="*/ 161 w 216"/>
                <a:gd name="T85" fmla="*/ 5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16">
                  <a:moveTo>
                    <a:pt x="204" y="184"/>
                  </a:moveTo>
                  <a:cubicBezTo>
                    <a:pt x="204" y="183"/>
                    <a:pt x="205" y="181"/>
                    <a:pt x="205" y="179"/>
                  </a:cubicBezTo>
                  <a:cubicBezTo>
                    <a:pt x="205" y="126"/>
                    <a:pt x="161" y="84"/>
                    <a:pt x="108" y="84"/>
                  </a:cubicBezTo>
                  <a:cubicBezTo>
                    <a:pt x="55" y="84"/>
                    <a:pt x="12" y="126"/>
                    <a:pt x="12" y="179"/>
                  </a:cubicBezTo>
                  <a:cubicBezTo>
                    <a:pt x="12" y="181"/>
                    <a:pt x="12" y="183"/>
                    <a:pt x="12" y="184"/>
                  </a:cubicBezTo>
                  <a:cubicBezTo>
                    <a:pt x="5" y="186"/>
                    <a:pt x="0" y="192"/>
                    <a:pt x="0" y="199"/>
                  </a:cubicBezTo>
                  <a:cubicBezTo>
                    <a:pt x="0" y="201"/>
                    <a:pt x="0" y="201"/>
                    <a:pt x="0" y="201"/>
                  </a:cubicBezTo>
                  <a:cubicBezTo>
                    <a:pt x="0" y="209"/>
                    <a:pt x="7" y="216"/>
                    <a:pt x="15" y="216"/>
                  </a:cubicBezTo>
                  <a:cubicBezTo>
                    <a:pt x="201" y="216"/>
                    <a:pt x="201" y="216"/>
                    <a:pt x="201" y="216"/>
                  </a:cubicBezTo>
                  <a:cubicBezTo>
                    <a:pt x="209" y="216"/>
                    <a:pt x="216" y="209"/>
                    <a:pt x="216" y="201"/>
                  </a:cubicBezTo>
                  <a:cubicBezTo>
                    <a:pt x="216" y="199"/>
                    <a:pt x="216" y="199"/>
                    <a:pt x="216" y="199"/>
                  </a:cubicBezTo>
                  <a:cubicBezTo>
                    <a:pt x="216" y="192"/>
                    <a:pt x="211" y="186"/>
                    <a:pt x="204" y="184"/>
                  </a:cubicBezTo>
                  <a:close/>
                  <a:moveTo>
                    <a:pt x="108" y="92"/>
                  </a:moveTo>
                  <a:cubicBezTo>
                    <a:pt x="157" y="92"/>
                    <a:pt x="197" y="130"/>
                    <a:pt x="197" y="179"/>
                  </a:cubicBezTo>
                  <a:cubicBezTo>
                    <a:pt x="197" y="180"/>
                    <a:pt x="196" y="182"/>
                    <a:pt x="196" y="184"/>
                  </a:cubicBezTo>
                  <a:cubicBezTo>
                    <a:pt x="20" y="184"/>
                    <a:pt x="20" y="184"/>
                    <a:pt x="20" y="184"/>
                  </a:cubicBezTo>
                  <a:cubicBezTo>
                    <a:pt x="20" y="182"/>
                    <a:pt x="20" y="180"/>
                    <a:pt x="20" y="179"/>
                  </a:cubicBezTo>
                  <a:cubicBezTo>
                    <a:pt x="20" y="130"/>
                    <a:pt x="59" y="92"/>
                    <a:pt x="108" y="92"/>
                  </a:cubicBezTo>
                  <a:close/>
                  <a:moveTo>
                    <a:pt x="208" y="201"/>
                  </a:moveTo>
                  <a:cubicBezTo>
                    <a:pt x="208" y="204"/>
                    <a:pt x="204" y="208"/>
                    <a:pt x="200" y="208"/>
                  </a:cubicBezTo>
                  <a:cubicBezTo>
                    <a:pt x="16" y="208"/>
                    <a:pt x="16" y="208"/>
                    <a:pt x="16" y="208"/>
                  </a:cubicBezTo>
                  <a:cubicBezTo>
                    <a:pt x="12" y="208"/>
                    <a:pt x="8" y="204"/>
                    <a:pt x="8" y="201"/>
                  </a:cubicBezTo>
                  <a:cubicBezTo>
                    <a:pt x="8" y="199"/>
                    <a:pt x="8" y="199"/>
                    <a:pt x="8" y="199"/>
                  </a:cubicBezTo>
                  <a:cubicBezTo>
                    <a:pt x="8" y="195"/>
                    <a:pt x="11" y="192"/>
                    <a:pt x="15" y="192"/>
                  </a:cubicBezTo>
                  <a:cubicBezTo>
                    <a:pt x="201" y="192"/>
                    <a:pt x="201" y="192"/>
                    <a:pt x="201" y="192"/>
                  </a:cubicBezTo>
                  <a:cubicBezTo>
                    <a:pt x="205" y="192"/>
                    <a:pt x="208" y="195"/>
                    <a:pt x="208" y="199"/>
                  </a:cubicBezTo>
                  <a:lnTo>
                    <a:pt x="208" y="201"/>
                  </a:lnTo>
                  <a:close/>
                  <a:moveTo>
                    <a:pt x="44" y="175"/>
                  </a:moveTo>
                  <a:cubicBezTo>
                    <a:pt x="46" y="175"/>
                    <a:pt x="48" y="173"/>
                    <a:pt x="48" y="171"/>
                  </a:cubicBezTo>
                  <a:cubicBezTo>
                    <a:pt x="48" y="139"/>
                    <a:pt x="74" y="113"/>
                    <a:pt x="106" y="113"/>
                  </a:cubicBezTo>
                  <a:cubicBezTo>
                    <a:pt x="108" y="113"/>
                    <a:pt x="110" y="111"/>
                    <a:pt x="110" y="109"/>
                  </a:cubicBezTo>
                  <a:cubicBezTo>
                    <a:pt x="110" y="107"/>
                    <a:pt x="108" y="105"/>
                    <a:pt x="106" y="105"/>
                  </a:cubicBezTo>
                  <a:cubicBezTo>
                    <a:pt x="69" y="105"/>
                    <a:pt x="40" y="135"/>
                    <a:pt x="40" y="171"/>
                  </a:cubicBezTo>
                  <a:cubicBezTo>
                    <a:pt x="40" y="173"/>
                    <a:pt x="41" y="175"/>
                    <a:pt x="44" y="175"/>
                  </a:cubicBezTo>
                  <a:close/>
                  <a:moveTo>
                    <a:pt x="93" y="84"/>
                  </a:moveTo>
                  <a:cubicBezTo>
                    <a:pt x="95" y="84"/>
                    <a:pt x="97" y="82"/>
                    <a:pt x="97" y="80"/>
                  </a:cubicBezTo>
                  <a:cubicBezTo>
                    <a:pt x="97" y="75"/>
                    <a:pt x="102" y="71"/>
                    <a:pt x="107" y="71"/>
                  </a:cubicBezTo>
                  <a:cubicBezTo>
                    <a:pt x="109" y="71"/>
                    <a:pt x="109" y="71"/>
                    <a:pt x="109" y="71"/>
                  </a:cubicBezTo>
                  <a:cubicBezTo>
                    <a:pt x="115" y="71"/>
                    <a:pt x="119" y="75"/>
                    <a:pt x="119" y="80"/>
                  </a:cubicBezTo>
                  <a:cubicBezTo>
                    <a:pt x="119" y="82"/>
                    <a:pt x="121" y="83"/>
                    <a:pt x="124" y="83"/>
                  </a:cubicBezTo>
                  <a:cubicBezTo>
                    <a:pt x="126" y="83"/>
                    <a:pt x="128" y="82"/>
                    <a:pt x="128" y="80"/>
                  </a:cubicBezTo>
                  <a:cubicBezTo>
                    <a:pt x="128" y="71"/>
                    <a:pt x="119" y="64"/>
                    <a:pt x="109" y="64"/>
                  </a:cubicBezTo>
                  <a:cubicBezTo>
                    <a:pt x="107" y="64"/>
                    <a:pt x="107" y="64"/>
                    <a:pt x="107" y="64"/>
                  </a:cubicBezTo>
                  <a:cubicBezTo>
                    <a:pt x="97" y="64"/>
                    <a:pt x="88" y="71"/>
                    <a:pt x="88" y="80"/>
                  </a:cubicBezTo>
                  <a:cubicBezTo>
                    <a:pt x="88" y="82"/>
                    <a:pt x="90" y="84"/>
                    <a:pt x="93" y="84"/>
                  </a:cubicBezTo>
                  <a:close/>
                  <a:moveTo>
                    <a:pt x="48" y="48"/>
                  </a:moveTo>
                  <a:cubicBezTo>
                    <a:pt x="41" y="55"/>
                    <a:pt x="41" y="65"/>
                    <a:pt x="48" y="72"/>
                  </a:cubicBezTo>
                  <a:cubicBezTo>
                    <a:pt x="49" y="73"/>
                    <a:pt x="50" y="73"/>
                    <a:pt x="51" y="73"/>
                  </a:cubicBezTo>
                  <a:cubicBezTo>
                    <a:pt x="52" y="73"/>
                    <a:pt x="53" y="73"/>
                    <a:pt x="54" y="72"/>
                  </a:cubicBezTo>
                  <a:cubicBezTo>
                    <a:pt x="55" y="70"/>
                    <a:pt x="55" y="68"/>
                    <a:pt x="54" y="66"/>
                  </a:cubicBezTo>
                  <a:cubicBezTo>
                    <a:pt x="50" y="63"/>
                    <a:pt x="50" y="58"/>
                    <a:pt x="53" y="54"/>
                  </a:cubicBezTo>
                  <a:cubicBezTo>
                    <a:pt x="54" y="54"/>
                    <a:pt x="54" y="54"/>
                    <a:pt x="55" y="53"/>
                  </a:cubicBezTo>
                  <a:cubicBezTo>
                    <a:pt x="58" y="50"/>
                    <a:pt x="60" y="46"/>
                    <a:pt x="60" y="41"/>
                  </a:cubicBezTo>
                  <a:cubicBezTo>
                    <a:pt x="60" y="37"/>
                    <a:pt x="58" y="32"/>
                    <a:pt x="55" y="29"/>
                  </a:cubicBezTo>
                  <a:cubicBezTo>
                    <a:pt x="53" y="28"/>
                    <a:pt x="51" y="28"/>
                    <a:pt x="49" y="29"/>
                  </a:cubicBezTo>
                  <a:cubicBezTo>
                    <a:pt x="47" y="31"/>
                    <a:pt x="47" y="33"/>
                    <a:pt x="49" y="35"/>
                  </a:cubicBezTo>
                  <a:cubicBezTo>
                    <a:pt x="51" y="37"/>
                    <a:pt x="52" y="39"/>
                    <a:pt x="52" y="41"/>
                  </a:cubicBezTo>
                  <a:cubicBezTo>
                    <a:pt x="52" y="43"/>
                    <a:pt x="51" y="46"/>
                    <a:pt x="49" y="47"/>
                  </a:cubicBezTo>
                  <a:cubicBezTo>
                    <a:pt x="49" y="47"/>
                    <a:pt x="48" y="48"/>
                    <a:pt x="48" y="48"/>
                  </a:cubicBezTo>
                  <a:close/>
                  <a:moveTo>
                    <a:pt x="100" y="20"/>
                  </a:moveTo>
                  <a:cubicBezTo>
                    <a:pt x="93" y="27"/>
                    <a:pt x="93" y="37"/>
                    <a:pt x="100" y="44"/>
                  </a:cubicBezTo>
                  <a:cubicBezTo>
                    <a:pt x="101" y="45"/>
                    <a:pt x="102" y="45"/>
                    <a:pt x="103" y="45"/>
                  </a:cubicBezTo>
                  <a:cubicBezTo>
                    <a:pt x="104" y="45"/>
                    <a:pt x="105" y="45"/>
                    <a:pt x="106" y="44"/>
                  </a:cubicBezTo>
                  <a:cubicBezTo>
                    <a:pt x="107" y="42"/>
                    <a:pt x="107" y="40"/>
                    <a:pt x="106" y="38"/>
                  </a:cubicBezTo>
                  <a:cubicBezTo>
                    <a:pt x="102" y="35"/>
                    <a:pt x="102" y="29"/>
                    <a:pt x="105" y="26"/>
                  </a:cubicBezTo>
                  <a:cubicBezTo>
                    <a:pt x="106" y="26"/>
                    <a:pt x="106" y="26"/>
                    <a:pt x="107" y="25"/>
                  </a:cubicBezTo>
                  <a:cubicBezTo>
                    <a:pt x="110" y="22"/>
                    <a:pt x="112" y="18"/>
                    <a:pt x="112" y="13"/>
                  </a:cubicBezTo>
                  <a:cubicBezTo>
                    <a:pt x="112" y="9"/>
                    <a:pt x="110" y="4"/>
                    <a:pt x="107" y="1"/>
                  </a:cubicBezTo>
                  <a:cubicBezTo>
                    <a:pt x="105" y="0"/>
                    <a:pt x="103" y="0"/>
                    <a:pt x="101" y="1"/>
                  </a:cubicBezTo>
                  <a:cubicBezTo>
                    <a:pt x="99" y="3"/>
                    <a:pt x="99" y="5"/>
                    <a:pt x="101" y="7"/>
                  </a:cubicBezTo>
                  <a:cubicBezTo>
                    <a:pt x="103" y="9"/>
                    <a:pt x="104" y="11"/>
                    <a:pt x="104" y="13"/>
                  </a:cubicBezTo>
                  <a:cubicBezTo>
                    <a:pt x="104" y="15"/>
                    <a:pt x="103" y="17"/>
                    <a:pt x="101" y="19"/>
                  </a:cubicBezTo>
                  <a:cubicBezTo>
                    <a:pt x="101" y="19"/>
                    <a:pt x="100" y="20"/>
                    <a:pt x="100" y="20"/>
                  </a:cubicBezTo>
                  <a:close/>
                  <a:moveTo>
                    <a:pt x="160" y="56"/>
                  </a:moveTo>
                  <a:cubicBezTo>
                    <a:pt x="153" y="63"/>
                    <a:pt x="153" y="73"/>
                    <a:pt x="160" y="80"/>
                  </a:cubicBezTo>
                  <a:cubicBezTo>
                    <a:pt x="161" y="81"/>
                    <a:pt x="162" y="81"/>
                    <a:pt x="163" y="81"/>
                  </a:cubicBezTo>
                  <a:cubicBezTo>
                    <a:pt x="164" y="81"/>
                    <a:pt x="165" y="81"/>
                    <a:pt x="166" y="80"/>
                  </a:cubicBezTo>
                  <a:cubicBezTo>
                    <a:pt x="167" y="78"/>
                    <a:pt x="167" y="76"/>
                    <a:pt x="166" y="74"/>
                  </a:cubicBezTo>
                  <a:cubicBezTo>
                    <a:pt x="162" y="71"/>
                    <a:pt x="162" y="66"/>
                    <a:pt x="165" y="62"/>
                  </a:cubicBezTo>
                  <a:cubicBezTo>
                    <a:pt x="166" y="62"/>
                    <a:pt x="166" y="62"/>
                    <a:pt x="167" y="61"/>
                  </a:cubicBezTo>
                  <a:cubicBezTo>
                    <a:pt x="170" y="58"/>
                    <a:pt x="172" y="54"/>
                    <a:pt x="172" y="49"/>
                  </a:cubicBezTo>
                  <a:cubicBezTo>
                    <a:pt x="172" y="45"/>
                    <a:pt x="170" y="40"/>
                    <a:pt x="167" y="37"/>
                  </a:cubicBezTo>
                  <a:cubicBezTo>
                    <a:pt x="165" y="36"/>
                    <a:pt x="163" y="36"/>
                    <a:pt x="161" y="37"/>
                  </a:cubicBezTo>
                  <a:cubicBezTo>
                    <a:pt x="159" y="39"/>
                    <a:pt x="159" y="41"/>
                    <a:pt x="161" y="43"/>
                  </a:cubicBezTo>
                  <a:cubicBezTo>
                    <a:pt x="163" y="45"/>
                    <a:pt x="164" y="47"/>
                    <a:pt x="164" y="49"/>
                  </a:cubicBezTo>
                  <a:cubicBezTo>
                    <a:pt x="164" y="51"/>
                    <a:pt x="163" y="54"/>
                    <a:pt x="161" y="55"/>
                  </a:cubicBezTo>
                  <a:cubicBezTo>
                    <a:pt x="161" y="55"/>
                    <a:pt x="160" y="56"/>
                    <a:pt x="160" y="56"/>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25"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pSp>
        <p:nvGrpSpPr>
          <p:cNvPr id="4" name="组合 3"/>
          <p:cNvGrpSpPr/>
          <p:nvPr/>
        </p:nvGrpSpPr>
        <p:grpSpPr>
          <a:xfrm>
            <a:off x="4644188" y="477737"/>
            <a:ext cx="2903622" cy="582015"/>
            <a:chOff x="1459832" y="2326104"/>
            <a:chExt cx="4283242" cy="513348"/>
          </a:xfrm>
        </p:grpSpPr>
        <p:pic>
          <p:nvPicPr>
            <p:cNvPr id="5" name="图片 4"/>
            <p:cNvPicPr>
              <a:picLocks noChangeAspect="1"/>
            </p:cNvPicPr>
            <p:nvPr/>
          </p:nvPicPr>
          <p:blipFill>
            <a:blip r:embed="rId8"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6" name="文本框 5"/>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7.原型测试</a:t>
              </a:r>
            </a:p>
          </p:txBody>
        </p:sp>
      </p:grpSp>
      <p:graphicFrame>
        <p:nvGraphicFramePr>
          <p:cNvPr id="7" name="表格 6"/>
          <p:cNvGraphicFramePr/>
          <p:nvPr>
            <p:custDataLst>
              <p:tags r:id="rId1"/>
            </p:custDataLst>
          </p:nvPr>
        </p:nvGraphicFramePr>
        <p:xfrm>
          <a:off x="1606914" y="1257204"/>
          <a:ext cx="9632216" cy="1219200"/>
        </p:xfrm>
        <a:graphic>
          <a:graphicData uri="http://schemas.openxmlformats.org/drawingml/2006/table">
            <a:tbl>
              <a:tblPr firstRow="1" bandRow="1">
                <a:tableStyleId>{5940675A-B579-460E-94D1-54222C63F5DA}</a:tableStyleId>
              </a:tblPr>
              <a:tblGrid>
                <a:gridCol w="1013018">
                  <a:extLst>
                    <a:ext uri="{9D8B030D-6E8A-4147-A177-3AD203B41FA5}">
                      <a16:colId xmlns:a16="http://schemas.microsoft.com/office/drawing/2014/main" val="20000"/>
                    </a:ext>
                  </a:extLst>
                </a:gridCol>
                <a:gridCol w="8619198">
                  <a:extLst>
                    <a:ext uri="{9D8B030D-6E8A-4147-A177-3AD203B41FA5}">
                      <a16:colId xmlns:a16="http://schemas.microsoft.com/office/drawing/2014/main" val="20001"/>
                    </a:ext>
                  </a:extLst>
                </a:gridCol>
              </a:tblGrid>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用户类型</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原创艺术家</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简单背景</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自己手上有一幅油画想要售卖，没接触过线上艺术品交易APP，尚未注册艺泋APP</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用户需求</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售卖油画</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预期界面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注册界面，登录界面，首页界面，上传商品界面，卖家查看订单界面，商品详情界面，展示界面（包括发布展品界面</a:t>
                      </a:r>
                      <a:r>
                        <a:rPr 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rPr>
                        <a:t>），</a:t>
                      </a: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实名认证，用户个人信息管理界面，APP基本设置界面，UI设置界面</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8" name="表格 7"/>
          <p:cNvGraphicFramePr/>
          <p:nvPr>
            <p:custDataLst>
              <p:tags r:id="rId2"/>
            </p:custDataLst>
          </p:nvPr>
        </p:nvGraphicFramePr>
        <p:xfrm>
          <a:off x="2176637" y="2693373"/>
          <a:ext cx="8919253" cy="1219200"/>
        </p:xfrm>
        <a:graphic>
          <a:graphicData uri="http://schemas.openxmlformats.org/drawingml/2006/table">
            <a:tbl>
              <a:tblPr firstRow="1" bandRow="1">
                <a:tableStyleId>{5940675A-B579-460E-94D1-54222C63F5DA}</a:tableStyleId>
              </a:tblPr>
              <a:tblGrid>
                <a:gridCol w="1021202">
                  <a:extLst>
                    <a:ext uri="{9D8B030D-6E8A-4147-A177-3AD203B41FA5}">
                      <a16:colId xmlns:a16="http://schemas.microsoft.com/office/drawing/2014/main" val="20000"/>
                    </a:ext>
                  </a:extLst>
                </a:gridCol>
                <a:gridCol w="7898051">
                  <a:extLst>
                    <a:ext uri="{9D8B030D-6E8A-4147-A177-3AD203B41FA5}">
                      <a16:colId xmlns:a16="http://schemas.microsoft.com/office/drawing/2014/main" val="20001"/>
                    </a:ext>
                  </a:extLst>
                </a:gridCol>
              </a:tblGrid>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用户类型</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艺术品收藏家</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简单背景</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雕塑爱好者，喜欢收集各类雕塑和木质小摆件，尚未注册</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用户需求</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下单心爱的艺术品</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预期界面</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rPr>
                        <a:t>注册界面，登录界面，商店界面，商品详情界面，私信界面，收货信息管理界面，首页界面，用户个人信息管理界面，APP基本设置界面，UI设置界面，历史记录界面</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 name="表格 8"/>
          <p:cNvGraphicFramePr/>
          <p:nvPr>
            <p:custDataLst>
              <p:tags r:id="rId3"/>
            </p:custDataLst>
          </p:nvPr>
        </p:nvGraphicFramePr>
        <p:xfrm>
          <a:off x="1498766" y="4207942"/>
          <a:ext cx="9843612" cy="1463040"/>
        </p:xfrm>
        <a:graphic>
          <a:graphicData uri="http://schemas.openxmlformats.org/drawingml/2006/table">
            <a:tbl>
              <a:tblPr firstRow="1" bandRow="1">
                <a:tableStyleId>{5940675A-B579-460E-94D1-54222C63F5DA}</a:tableStyleId>
              </a:tblPr>
              <a:tblGrid>
                <a:gridCol w="1034058">
                  <a:extLst>
                    <a:ext uri="{9D8B030D-6E8A-4147-A177-3AD203B41FA5}">
                      <a16:colId xmlns:a16="http://schemas.microsoft.com/office/drawing/2014/main" val="20000"/>
                    </a:ext>
                  </a:extLst>
                </a:gridCol>
                <a:gridCol w="8809554">
                  <a:extLst>
                    <a:ext uri="{9D8B030D-6E8A-4147-A177-3AD203B41FA5}">
                      <a16:colId xmlns:a16="http://schemas.microsoft.com/office/drawing/2014/main" val="20001"/>
                    </a:ext>
                  </a:extLst>
                </a:gridCol>
              </a:tblGrid>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用户类型</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艺术品爱好者</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简单背景</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很喜欢观摩艺术品但囊中羞涩</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用户需求</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accent1"/>
                          </a:solidFill>
                          <a:latin typeface="宋体" panose="02010600030101010101" pitchFamily="2" charset="-122"/>
                          <a:ea typeface="宋体" panose="02010600030101010101" pitchFamily="2" charset="-122"/>
                          <a:cs typeface="宋体" panose="02010600030101010101" pitchFamily="2" charset="-122"/>
                        </a:rPr>
                        <a:t>更加方便更加细致地观摩艺术品，想和同好一起讨论，尚未注册APP</a:t>
                      </a:r>
                      <a:endParaRPr lang="en-US" altLang="en-US" sz="1600" b="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600" b="0" dirty="0" err="1">
                          <a:solidFill>
                            <a:schemeClr val="accent1"/>
                          </a:solidFill>
                          <a:latin typeface="宋体" panose="02010600030101010101" pitchFamily="2" charset="-122"/>
                          <a:ea typeface="宋体" panose="02010600030101010101" pitchFamily="2" charset="-122"/>
                          <a:cs typeface="宋体" panose="02010600030101010101" pitchFamily="2" charset="-122"/>
                        </a:rPr>
                        <a:t>预期界面</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rPr>
                        <a:t>注册界面，登录界面，首页界面，社区界面包括动态详情界面，动态评论界面和新增动态界面，展示界面包括展品详情界面和AR展示界面，用户个人信息管理界面，APP基本设置界面，UI设置界面</a:t>
                      </a:r>
                      <a:endParaRPr lang="en-US" altLang="en-US" sz="1600" b="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6" presetClass="entr" presetSubtype="32" fill="hold" nodeType="withEffect">
                                  <p:stCondLst>
                                    <p:cond delay="1000"/>
                                  </p:stCondLst>
                                  <p:childTnLst>
                                    <p:set>
                                      <p:cBhvr>
                                        <p:cTn id="10" dur="1" fill="hold">
                                          <p:stCondLst>
                                            <p:cond delay="0"/>
                                          </p:stCondLst>
                                        </p:cTn>
                                        <p:tgtEl>
                                          <p:spTgt spid="70"/>
                                        </p:tgtEl>
                                        <p:attrNameLst>
                                          <p:attrName>style.visibility</p:attrName>
                                        </p:attrNameLst>
                                      </p:cBhvr>
                                      <p:to>
                                        <p:strVal val="visible"/>
                                      </p:to>
                                    </p:set>
                                    <p:animEffect transition="in" filter="circle(out)">
                                      <p:cBhvr>
                                        <p:cTn id="11" dur="500"/>
                                        <p:tgtEl>
                                          <p:spTgt spid="70"/>
                                        </p:tgtEl>
                                      </p:cBhvr>
                                    </p:animEffect>
                                  </p:childTnLst>
                                </p:cTn>
                              </p:par>
                              <p:par>
                                <p:cTn id="12" presetID="6" presetClass="entr" presetSubtype="32" fill="hold" nodeType="withEffect">
                                  <p:stCondLst>
                                    <p:cond delay="1250"/>
                                  </p:stCondLst>
                                  <p:childTnLst>
                                    <p:set>
                                      <p:cBhvr>
                                        <p:cTn id="13" dur="1" fill="hold">
                                          <p:stCondLst>
                                            <p:cond delay="0"/>
                                          </p:stCondLst>
                                        </p:cTn>
                                        <p:tgtEl>
                                          <p:spTgt spid="72"/>
                                        </p:tgtEl>
                                        <p:attrNameLst>
                                          <p:attrName>style.visibility</p:attrName>
                                        </p:attrNameLst>
                                      </p:cBhvr>
                                      <p:to>
                                        <p:strVal val="visible"/>
                                      </p:to>
                                    </p:set>
                                    <p:animEffect transition="in" filter="circle(out)">
                                      <p:cBhvr>
                                        <p:cTn id="14" dur="500"/>
                                        <p:tgtEl>
                                          <p:spTgt spid="72"/>
                                        </p:tgtEl>
                                      </p:cBhvr>
                                    </p:animEffect>
                                  </p:childTnLst>
                                </p:cTn>
                              </p:par>
                              <p:par>
                                <p:cTn id="15" presetID="6" presetClass="entr" presetSubtype="32" fill="hold" nodeType="withEffect">
                                  <p:stCondLst>
                                    <p:cond delay="1500"/>
                                  </p:stCondLst>
                                  <p:childTnLst>
                                    <p:set>
                                      <p:cBhvr>
                                        <p:cTn id="16" dur="1" fill="hold">
                                          <p:stCondLst>
                                            <p:cond delay="0"/>
                                          </p:stCondLst>
                                        </p:cTn>
                                        <p:tgtEl>
                                          <p:spTgt spid="71"/>
                                        </p:tgtEl>
                                        <p:attrNameLst>
                                          <p:attrName>style.visibility</p:attrName>
                                        </p:attrNameLst>
                                      </p:cBhvr>
                                      <p:to>
                                        <p:strVal val="visible"/>
                                      </p:to>
                                    </p:set>
                                    <p:animEffect transition="in" filter="circle(out)">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2382253" y="5280641"/>
            <a:ext cx="16555453" cy="2468885"/>
          </a:xfrm>
          <a:prstGeom prst="rect">
            <a:avLst/>
          </a:prstGeom>
        </p:spPr>
      </p:pic>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7" name="图片 16"/>
          <p:cNvPicPr>
            <a:picLocks noChangeAspect="1"/>
          </p:cNvPicPr>
          <p:nvPr/>
        </p:nvPicPr>
        <p:blipFill>
          <a:blip r:embed="rId5"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6" cstate="screen"/>
          <a:stretch>
            <a:fillRect/>
          </a:stretch>
        </p:blipFill>
        <p:spPr>
          <a:xfrm flipH="1">
            <a:off x="3867051" y="-1358079"/>
            <a:ext cx="8611737" cy="4316724"/>
          </a:xfrm>
          <a:prstGeom prst="rect">
            <a:avLst/>
          </a:prstGeom>
        </p:spPr>
      </p:pic>
      <p:sp>
        <p:nvSpPr>
          <p:cNvPr id="25" name="文本框 24"/>
          <p:cNvSpPr txBox="1"/>
          <p:nvPr/>
        </p:nvSpPr>
        <p:spPr>
          <a:xfrm>
            <a:off x="4946421" y="2809135"/>
            <a:ext cx="2236510" cy="1323439"/>
          </a:xfrm>
          <a:prstGeom prst="rect">
            <a:avLst/>
          </a:prstGeom>
          <a:noFill/>
        </p:spPr>
        <p:txBody>
          <a:bodyPr wrap="none" rtlCol="0">
            <a:spAutoFit/>
          </a:bodyPr>
          <a:lstStyle/>
          <a:p>
            <a:pPr algn="ctr"/>
            <a:r>
              <a:rPr lang="en-US" altLang="zh-CN" sz="8000" dirty="0" err="1">
                <a:solidFill>
                  <a:srgbClr val="354964"/>
                </a:solidFill>
                <a:latin typeface="文悦古体仿宋 (非商业用途)" pitchFamily="50" charset="-122"/>
                <a:ea typeface="文悦古体仿宋 (非商业用途)" pitchFamily="50" charset="-122"/>
              </a:rPr>
              <a:t>收获</a:t>
            </a:r>
            <a:endParaRPr lang="en-US" altLang="zh-CN" sz="8000" dirty="0">
              <a:solidFill>
                <a:srgbClr val="354964"/>
              </a:solidFill>
              <a:latin typeface="文悦古体仿宋 (非商业用途)" pitchFamily="50" charset="-122"/>
              <a:ea typeface="文悦古体仿宋 (非商业用途)" pitchFamily="50" charset="-122"/>
            </a:endParaRPr>
          </a:p>
        </p:txBody>
      </p:sp>
      <p:sp>
        <p:nvSpPr>
          <p:cNvPr id="26" name="文本框 25"/>
          <p:cNvSpPr txBox="1"/>
          <p:nvPr/>
        </p:nvSpPr>
        <p:spPr>
          <a:xfrm>
            <a:off x="3675552" y="1901203"/>
            <a:ext cx="4947285" cy="1106805"/>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PART FOUR</a:t>
            </a:r>
          </a:p>
        </p:txBody>
      </p:sp>
      <p:pic>
        <p:nvPicPr>
          <p:cNvPr id="28" name="图片 27"/>
          <p:cNvPicPr>
            <a:picLocks noChangeAspect="1"/>
          </p:cNvPicPr>
          <p:nvPr/>
        </p:nvPicPr>
        <p:blipFill rotWithShape="1">
          <a:blip r:embed="rId7"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4035"/>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uxd202005</a:t>
            </a:r>
          </a:p>
        </p:txBody>
      </p:sp>
      <p:pic>
        <p:nvPicPr>
          <p:cNvPr id="32" name="图片 31"/>
          <p:cNvPicPr>
            <a:picLocks noChangeAspect="1"/>
          </p:cNvPicPr>
          <p:nvPr/>
        </p:nvPicPr>
        <p:blipFill>
          <a:blip r:embed="rId8"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4" cstate="screen"/>
          <a:stretch>
            <a:fillRect/>
          </a:stretch>
        </p:blipFill>
        <p:spPr>
          <a:xfrm>
            <a:off x="0" y="0"/>
            <a:ext cx="12192000" cy="6858000"/>
          </a:xfrm>
          <a:prstGeom prst="rect">
            <a:avLst/>
          </a:prstGeom>
        </p:spPr>
      </p:pic>
      <p:pic>
        <p:nvPicPr>
          <p:cNvPr id="27" name="图片 26"/>
          <p:cNvPicPr>
            <a:picLocks noChangeAspect="1"/>
          </p:cNvPicPr>
          <p:nvPr/>
        </p:nvPicPr>
        <p:blipFill>
          <a:blip r:embed="rId5" cstate="screen"/>
          <a:stretch>
            <a:fillRect/>
          </a:stretch>
        </p:blipFill>
        <p:spPr>
          <a:xfrm>
            <a:off x="0" y="0"/>
            <a:ext cx="12192000" cy="5996380"/>
          </a:xfrm>
          <a:prstGeom prst="rect">
            <a:avLst/>
          </a:prstGeom>
        </p:spPr>
      </p:pic>
      <p:sp>
        <p:nvSpPr>
          <p:cNvPr id="28" name="矩形 27"/>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4644188" y="477737"/>
            <a:ext cx="2903622" cy="582015"/>
            <a:chOff x="1459832" y="2326104"/>
            <a:chExt cx="4283242" cy="513348"/>
          </a:xfrm>
        </p:grpSpPr>
        <p:pic>
          <p:nvPicPr>
            <p:cNvPr id="30" name="图片 29"/>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1" name="文本框 30"/>
            <p:cNvSpPr txBox="1"/>
            <p:nvPr/>
          </p:nvSpPr>
          <p:spPr>
            <a:xfrm>
              <a:off x="1722129" y="2379179"/>
              <a:ext cx="3758651"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3.</a:t>
              </a:r>
              <a:r>
                <a:rPr lang="zh-CN" altLang="en-US" sz="2400" dirty="0">
                  <a:solidFill>
                    <a:srgbClr val="354964"/>
                  </a:solidFill>
                  <a:latin typeface="文悦古体仿宋 (非商业用途)" pitchFamily="50" charset="-122"/>
                  <a:ea typeface="文悦古体仿宋 (非商业用途)" pitchFamily="50" charset="-122"/>
                </a:rPr>
                <a:t>金箔水墨色块</a:t>
              </a:r>
            </a:p>
          </p:txBody>
        </p:sp>
      </p:grpSp>
      <p:pic>
        <p:nvPicPr>
          <p:cNvPr id="9" name="图片占位符 8"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3"/>
          </p:nvPr>
        </p:nvPicPr>
        <p:blipFill>
          <a:blip r:embed="rId7" cstate="screen"/>
          <a:srcRect/>
          <a:stretch>
            <a:fillRect/>
          </a:stretch>
        </p:blipFill>
        <p:spPr/>
      </p:pic>
      <p:sp>
        <p:nvSpPr>
          <p:cNvPr id="8" name="Freeform: Shape 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a:off x="0" y="0"/>
            <a:ext cx="12192000" cy="5108067"/>
          </a:xfrm>
          <a:custGeom>
            <a:avLst/>
            <a:gdLst>
              <a:gd name="connsiteX0" fmla="*/ 0 w 12192000"/>
              <a:gd name="connsiteY0" fmla="*/ 0 h 5108067"/>
              <a:gd name="connsiteX1" fmla="*/ 12192000 w 12192000"/>
              <a:gd name="connsiteY1" fmla="*/ 0 h 5108067"/>
              <a:gd name="connsiteX2" fmla="*/ 12192000 w 12192000"/>
              <a:gd name="connsiteY2" fmla="*/ 3672987 h 5108067"/>
              <a:gd name="connsiteX3" fmla="*/ 11915084 w 12192000"/>
              <a:gd name="connsiteY3" fmla="*/ 3755307 h 5108067"/>
              <a:gd name="connsiteX4" fmla="*/ 7344697 w 12192000"/>
              <a:gd name="connsiteY4" fmla="*/ 4866966 h 5108067"/>
              <a:gd name="connsiteX5" fmla="*/ 3628103 w 12192000"/>
              <a:gd name="connsiteY5" fmla="*/ 4159043 h 5108067"/>
              <a:gd name="connsiteX6" fmla="*/ 353961 w 12192000"/>
              <a:gd name="connsiteY6" fmla="*/ 5073443 h 5108067"/>
              <a:gd name="connsiteX7" fmla="*/ 143044 w 12192000"/>
              <a:gd name="connsiteY7" fmla="*/ 5097417 h 5108067"/>
              <a:gd name="connsiteX8" fmla="*/ 0 w 12192000"/>
              <a:gd name="connsiteY8" fmla="*/ 5108067 h 510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108067">
                <a:moveTo>
                  <a:pt x="0" y="0"/>
                </a:moveTo>
                <a:lnTo>
                  <a:pt x="12192000" y="0"/>
                </a:lnTo>
                <a:lnTo>
                  <a:pt x="12192000" y="3672987"/>
                </a:lnTo>
                <a:lnTo>
                  <a:pt x="11915084" y="3755307"/>
                </a:lnTo>
                <a:cubicBezTo>
                  <a:pt x="10561689" y="4159044"/>
                  <a:pt x="8513507" y="4778476"/>
                  <a:pt x="7344697" y="4866966"/>
                </a:cubicBezTo>
                <a:cubicBezTo>
                  <a:pt x="5786285" y="4984953"/>
                  <a:pt x="4793226" y="4124630"/>
                  <a:pt x="3628103" y="4159043"/>
                </a:cubicBezTo>
                <a:cubicBezTo>
                  <a:pt x="2462980" y="4193456"/>
                  <a:pt x="1420761" y="4925959"/>
                  <a:pt x="353961" y="5073443"/>
                </a:cubicBezTo>
                <a:cubicBezTo>
                  <a:pt x="287286" y="5082661"/>
                  <a:pt x="216732" y="5090611"/>
                  <a:pt x="143044" y="5097417"/>
                </a:cubicBezTo>
                <a:lnTo>
                  <a:pt x="0" y="5108067"/>
                </a:lnTo>
                <a:close/>
              </a:path>
            </a:pathLst>
          </a:custGeom>
          <a:blipFill dpi="0" rotWithShape="1">
            <a:blip r:embed="rId8" cstate="screen">
              <a:alphaModFix amt="7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ChangeAspect="1"/>
          </p:cNvPicPr>
          <p:nvPr/>
        </p:nvPicPr>
        <p:blipFill>
          <a:blip r:embed="rId9" cstate="print"/>
          <a:stretch>
            <a:fillRect/>
          </a:stretch>
        </p:blipFill>
        <p:spPr>
          <a:xfrm>
            <a:off x="6096001" y="664979"/>
            <a:ext cx="5014116" cy="5528041"/>
          </a:xfrm>
          <a:prstGeom prst="rect">
            <a:avLst/>
          </a:prstGeom>
          <a:effectLst/>
        </p:spPr>
      </p:pic>
      <p:grpSp>
        <p:nvGrpSpPr>
          <p:cNvPr id="4" name="Group 3"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1772786" y="5071619"/>
            <a:ext cx="1948402" cy="461665"/>
            <a:chOff x="1765801" y="4303904"/>
            <a:chExt cx="1948402" cy="461665"/>
          </a:xfrm>
        </p:grpSpPr>
        <p:sp>
          <p:nvSpPr>
            <p:cNvPr id="66" name="TextBox 65"/>
            <p:cNvSpPr txBox="1"/>
            <p:nvPr/>
          </p:nvSpPr>
          <p:spPr>
            <a:xfrm>
              <a:off x="2140321" y="4303904"/>
              <a:ext cx="1573882" cy="461665"/>
            </a:xfrm>
            <a:prstGeom prst="rect">
              <a:avLst/>
            </a:prstGeom>
            <a:noFill/>
          </p:spPr>
          <p:txBody>
            <a:bodyPr wrap="square" rtlCol="0">
              <a:spAutoFit/>
            </a:bodyPr>
            <a:lstStyle/>
            <a:p>
              <a:r>
                <a:rPr lang="en-US" sz="2400" dirty="0">
                  <a:solidFill>
                    <a:schemeClr val="tx1">
                      <a:lumMod val="75000"/>
                      <a:lumOff val="25000"/>
                    </a:schemeClr>
                  </a:solidFill>
                  <a:latin typeface="+mj-lt"/>
                </a:rPr>
                <a:t>2400</a:t>
              </a:r>
            </a:p>
          </p:txBody>
        </p:sp>
        <p:sp>
          <p:nvSpPr>
            <p:cNvPr id="72" name="Freeform 30"/>
            <p:cNvSpPr>
              <a:spLocks noEditPoints="1"/>
            </p:cNvSpPr>
            <p:nvPr/>
          </p:nvSpPr>
          <p:spPr bwMode="auto">
            <a:xfrm>
              <a:off x="1765801" y="4403394"/>
              <a:ext cx="261857" cy="264293"/>
            </a:xfrm>
            <a:custGeom>
              <a:avLst/>
              <a:gdLst>
                <a:gd name="T0" fmla="*/ 127 w 218"/>
                <a:gd name="T1" fmla="*/ 46 h 220"/>
                <a:gd name="T2" fmla="*/ 109 w 218"/>
                <a:gd name="T3" fmla="*/ 34 h 220"/>
                <a:gd name="T4" fmla="*/ 112 w 218"/>
                <a:gd name="T5" fmla="*/ 64 h 220"/>
                <a:gd name="T6" fmla="*/ 125 w 218"/>
                <a:gd name="T7" fmla="*/ 57 h 220"/>
                <a:gd name="T8" fmla="*/ 114 w 218"/>
                <a:gd name="T9" fmla="*/ 56 h 220"/>
                <a:gd name="T10" fmla="*/ 111 w 218"/>
                <a:gd name="T11" fmla="*/ 42 h 220"/>
                <a:gd name="T12" fmla="*/ 119 w 218"/>
                <a:gd name="T13" fmla="*/ 47 h 220"/>
                <a:gd name="T14" fmla="*/ 126 w 218"/>
                <a:gd name="T15" fmla="*/ 89 h 220"/>
                <a:gd name="T16" fmla="*/ 120 w 218"/>
                <a:gd name="T17" fmla="*/ 99 h 220"/>
                <a:gd name="T18" fmla="*/ 130 w 218"/>
                <a:gd name="T19" fmla="*/ 106 h 220"/>
                <a:gd name="T20" fmla="*/ 126 w 218"/>
                <a:gd name="T21" fmla="*/ 89 h 220"/>
                <a:gd name="T22" fmla="*/ 40 w 218"/>
                <a:gd name="T23" fmla="*/ 115 h 220"/>
                <a:gd name="T24" fmla="*/ 47 w 218"/>
                <a:gd name="T25" fmla="*/ 128 h 220"/>
                <a:gd name="T26" fmla="*/ 54 w 218"/>
                <a:gd name="T27" fmla="*/ 124 h 220"/>
                <a:gd name="T28" fmla="*/ 45 w 218"/>
                <a:gd name="T29" fmla="*/ 111 h 220"/>
                <a:gd name="T30" fmla="*/ 79 w 218"/>
                <a:gd name="T31" fmla="*/ 104 h 220"/>
                <a:gd name="T32" fmla="*/ 90 w 218"/>
                <a:gd name="T33" fmla="*/ 124 h 220"/>
                <a:gd name="T34" fmla="*/ 103 w 218"/>
                <a:gd name="T35" fmla="*/ 108 h 220"/>
                <a:gd name="T36" fmla="*/ 91 w 218"/>
                <a:gd name="T37" fmla="*/ 116 h 220"/>
                <a:gd name="T38" fmla="*/ 86 w 218"/>
                <a:gd name="T39" fmla="*/ 108 h 220"/>
                <a:gd name="T40" fmla="*/ 90 w 218"/>
                <a:gd name="T41" fmla="*/ 106 h 220"/>
                <a:gd name="T42" fmla="*/ 91 w 218"/>
                <a:gd name="T43" fmla="*/ 116 h 220"/>
                <a:gd name="T44" fmla="*/ 157 w 218"/>
                <a:gd name="T45" fmla="*/ 128 h 220"/>
                <a:gd name="T46" fmla="*/ 160 w 218"/>
                <a:gd name="T47" fmla="*/ 156 h 220"/>
                <a:gd name="T48" fmla="*/ 172 w 218"/>
                <a:gd name="T49" fmla="*/ 149 h 220"/>
                <a:gd name="T50" fmla="*/ 166 w 218"/>
                <a:gd name="T51" fmla="*/ 145 h 220"/>
                <a:gd name="T52" fmla="*/ 155 w 218"/>
                <a:gd name="T53" fmla="*/ 143 h 220"/>
                <a:gd name="T54" fmla="*/ 160 w 218"/>
                <a:gd name="T55" fmla="*/ 136 h 220"/>
                <a:gd name="T56" fmla="*/ 166 w 218"/>
                <a:gd name="T57" fmla="*/ 145 h 220"/>
                <a:gd name="T58" fmla="*/ 131 w 218"/>
                <a:gd name="T59" fmla="*/ 0 h 220"/>
                <a:gd name="T60" fmla="*/ 24 w 218"/>
                <a:gd name="T61" fmla="*/ 54 h 220"/>
                <a:gd name="T62" fmla="*/ 22 w 218"/>
                <a:gd name="T63" fmla="*/ 180 h 220"/>
                <a:gd name="T64" fmla="*/ 65 w 218"/>
                <a:gd name="T65" fmla="*/ 206 h 220"/>
                <a:gd name="T66" fmla="*/ 93 w 218"/>
                <a:gd name="T67" fmla="*/ 206 h 220"/>
                <a:gd name="T68" fmla="*/ 101 w 218"/>
                <a:gd name="T69" fmla="*/ 180 h 220"/>
                <a:gd name="T70" fmla="*/ 115 w 218"/>
                <a:gd name="T71" fmla="*/ 204 h 220"/>
                <a:gd name="T72" fmla="*/ 129 w 218"/>
                <a:gd name="T73" fmla="*/ 180 h 220"/>
                <a:gd name="T74" fmla="*/ 133 w 218"/>
                <a:gd name="T75" fmla="*/ 1 h 220"/>
                <a:gd name="T76" fmla="*/ 121 w 218"/>
                <a:gd name="T77" fmla="*/ 190 h 220"/>
                <a:gd name="T78" fmla="*/ 109 w 218"/>
                <a:gd name="T79" fmla="*/ 190 h 220"/>
                <a:gd name="T80" fmla="*/ 85 w 218"/>
                <a:gd name="T81" fmla="*/ 172 h 220"/>
                <a:gd name="T82" fmla="*/ 79 w 218"/>
                <a:gd name="T83" fmla="*/ 212 h 220"/>
                <a:gd name="T84" fmla="*/ 73 w 218"/>
                <a:gd name="T85" fmla="*/ 172 h 220"/>
                <a:gd name="T86" fmla="*/ 31 w 218"/>
                <a:gd name="T87" fmla="*/ 59 h 220"/>
                <a:gd name="T88" fmla="*/ 206 w 218"/>
                <a:gd name="T89" fmla="*/ 17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20">
                  <a:moveTo>
                    <a:pt x="125" y="57"/>
                  </a:moveTo>
                  <a:cubicBezTo>
                    <a:pt x="127" y="54"/>
                    <a:pt x="128" y="50"/>
                    <a:pt x="127" y="46"/>
                  </a:cubicBezTo>
                  <a:cubicBezTo>
                    <a:pt x="125" y="39"/>
                    <a:pt x="119" y="34"/>
                    <a:pt x="112" y="34"/>
                  </a:cubicBezTo>
                  <a:cubicBezTo>
                    <a:pt x="111" y="34"/>
                    <a:pt x="110" y="34"/>
                    <a:pt x="109" y="34"/>
                  </a:cubicBezTo>
                  <a:cubicBezTo>
                    <a:pt x="101" y="36"/>
                    <a:pt x="96" y="44"/>
                    <a:pt x="98" y="52"/>
                  </a:cubicBezTo>
                  <a:cubicBezTo>
                    <a:pt x="100" y="59"/>
                    <a:pt x="106" y="64"/>
                    <a:pt x="112" y="64"/>
                  </a:cubicBezTo>
                  <a:cubicBezTo>
                    <a:pt x="113" y="64"/>
                    <a:pt x="115" y="64"/>
                    <a:pt x="116" y="63"/>
                  </a:cubicBezTo>
                  <a:cubicBezTo>
                    <a:pt x="119" y="63"/>
                    <a:pt x="123" y="60"/>
                    <a:pt x="125" y="57"/>
                  </a:cubicBezTo>
                  <a:close/>
                  <a:moveTo>
                    <a:pt x="118" y="53"/>
                  </a:moveTo>
                  <a:cubicBezTo>
                    <a:pt x="117" y="54"/>
                    <a:pt x="116" y="55"/>
                    <a:pt x="114" y="56"/>
                  </a:cubicBezTo>
                  <a:cubicBezTo>
                    <a:pt x="110" y="56"/>
                    <a:pt x="107" y="54"/>
                    <a:pt x="106" y="50"/>
                  </a:cubicBezTo>
                  <a:cubicBezTo>
                    <a:pt x="105" y="47"/>
                    <a:pt x="107" y="43"/>
                    <a:pt x="111" y="42"/>
                  </a:cubicBezTo>
                  <a:cubicBezTo>
                    <a:pt x="111" y="42"/>
                    <a:pt x="112" y="42"/>
                    <a:pt x="112" y="42"/>
                  </a:cubicBezTo>
                  <a:cubicBezTo>
                    <a:pt x="116" y="42"/>
                    <a:pt x="118" y="44"/>
                    <a:pt x="119" y="47"/>
                  </a:cubicBezTo>
                  <a:cubicBezTo>
                    <a:pt x="119" y="49"/>
                    <a:pt x="119" y="51"/>
                    <a:pt x="118" y="53"/>
                  </a:cubicBezTo>
                  <a:close/>
                  <a:moveTo>
                    <a:pt x="126" y="89"/>
                  </a:moveTo>
                  <a:cubicBezTo>
                    <a:pt x="124" y="90"/>
                    <a:pt x="122" y="91"/>
                    <a:pt x="121" y="93"/>
                  </a:cubicBezTo>
                  <a:cubicBezTo>
                    <a:pt x="120" y="95"/>
                    <a:pt x="120" y="97"/>
                    <a:pt x="120" y="99"/>
                  </a:cubicBezTo>
                  <a:cubicBezTo>
                    <a:pt x="121" y="103"/>
                    <a:pt x="124" y="106"/>
                    <a:pt x="128" y="106"/>
                  </a:cubicBezTo>
                  <a:cubicBezTo>
                    <a:pt x="129" y="106"/>
                    <a:pt x="129" y="106"/>
                    <a:pt x="130" y="106"/>
                  </a:cubicBezTo>
                  <a:cubicBezTo>
                    <a:pt x="134" y="105"/>
                    <a:pt x="137" y="100"/>
                    <a:pt x="136" y="95"/>
                  </a:cubicBezTo>
                  <a:cubicBezTo>
                    <a:pt x="135" y="91"/>
                    <a:pt x="131" y="88"/>
                    <a:pt x="126" y="89"/>
                  </a:cubicBezTo>
                  <a:close/>
                  <a:moveTo>
                    <a:pt x="45" y="111"/>
                  </a:moveTo>
                  <a:cubicBezTo>
                    <a:pt x="43" y="112"/>
                    <a:pt x="41" y="113"/>
                    <a:pt x="40" y="115"/>
                  </a:cubicBezTo>
                  <a:cubicBezTo>
                    <a:pt x="39" y="117"/>
                    <a:pt x="38" y="119"/>
                    <a:pt x="39" y="121"/>
                  </a:cubicBezTo>
                  <a:cubicBezTo>
                    <a:pt x="40" y="125"/>
                    <a:pt x="43" y="128"/>
                    <a:pt x="47" y="128"/>
                  </a:cubicBezTo>
                  <a:cubicBezTo>
                    <a:pt x="47" y="128"/>
                    <a:pt x="48" y="128"/>
                    <a:pt x="49" y="128"/>
                  </a:cubicBezTo>
                  <a:cubicBezTo>
                    <a:pt x="51" y="127"/>
                    <a:pt x="53" y="126"/>
                    <a:pt x="54" y="124"/>
                  </a:cubicBezTo>
                  <a:cubicBezTo>
                    <a:pt x="55" y="122"/>
                    <a:pt x="55" y="120"/>
                    <a:pt x="55" y="118"/>
                  </a:cubicBezTo>
                  <a:cubicBezTo>
                    <a:pt x="54" y="113"/>
                    <a:pt x="49" y="110"/>
                    <a:pt x="45" y="111"/>
                  </a:cubicBezTo>
                  <a:close/>
                  <a:moveTo>
                    <a:pt x="87" y="98"/>
                  </a:moveTo>
                  <a:cubicBezTo>
                    <a:pt x="84" y="99"/>
                    <a:pt x="81" y="101"/>
                    <a:pt x="79" y="104"/>
                  </a:cubicBezTo>
                  <a:cubicBezTo>
                    <a:pt x="77" y="107"/>
                    <a:pt x="76" y="110"/>
                    <a:pt x="77" y="114"/>
                  </a:cubicBezTo>
                  <a:cubicBezTo>
                    <a:pt x="79" y="120"/>
                    <a:pt x="84" y="124"/>
                    <a:pt x="90" y="124"/>
                  </a:cubicBezTo>
                  <a:cubicBezTo>
                    <a:pt x="91" y="124"/>
                    <a:pt x="92" y="124"/>
                    <a:pt x="93" y="124"/>
                  </a:cubicBezTo>
                  <a:cubicBezTo>
                    <a:pt x="100" y="122"/>
                    <a:pt x="104" y="115"/>
                    <a:pt x="103" y="108"/>
                  </a:cubicBezTo>
                  <a:cubicBezTo>
                    <a:pt x="101" y="101"/>
                    <a:pt x="94" y="96"/>
                    <a:pt x="87" y="98"/>
                  </a:cubicBezTo>
                  <a:close/>
                  <a:moveTo>
                    <a:pt x="91" y="116"/>
                  </a:moveTo>
                  <a:cubicBezTo>
                    <a:pt x="88" y="116"/>
                    <a:pt x="86" y="115"/>
                    <a:pt x="85" y="112"/>
                  </a:cubicBezTo>
                  <a:cubicBezTo>
                    <a:pt x="85" y="111"/>
                    <a:pt x="85" y="109"/>
                    <a:pt x="86" y="108"/>
                  </a:cubicBezTo>
                  <a:cubicBezTo>
                    <a:pt x="86" y="107"/>
                    <a:pt x="88" y="106"/>
                    <a:pt x="89" y="106"/>
                  </a:cubicBezTo>
                  <a:cubicBezTo>
                    <a:pt x="89" y="106"/>
                    <a:pt x="90" y="106"/>
                    <a:pt x="90" y="106"/>
                  </a:cubicBezTo>
                  <a:cubicBezTo>
                    <a:pt x="92" y="106"/>
                    <a:pt x="94" y="107"/>
                    <a:pt x="95" y="110"/>
                  </a:cubicBezTo>
                  <a:cubicBezTo>
                    <a:pt x="96" y="112"/>
                    <a:pt x="94" y="115"/>
                    <a:pt x="91" y="116"/>
                  </a:cubicBezTo>
                  <a:close/>
                  <a:moveTo>
                    <a:pt x="174" y="139"/>
                  </a:moveTo>
                  <a:cubicBezTo>
                    <a:pt x="173" y="131"/>
                    <a:pt x="165" y="126"/>
                    <a:pt x="157" y="128"/>
                  </a:cubicBezTo>
                  <a:cubicBezTo>
                    <a:pt x="150" y="129"/>
                    <a:pt x="145" y="137"/>
                    <a:pt x="147" y="145"/>
                  </a:cubicBezTo>
                  <a:cubicBezTo>
                    <a:pt x="148" y="151"/>
                    <a:pt x="154" y="156"/>
                    <a:pt x="160" y="156"/>
                  </a:cubicBezTo>
                  <a:cubicBezTo>
                    <a:pt x="161" y="156"/>
                    <a:pt x="162" y="156"/>
                    <a:pt x="163" y="156"/>
                  </a:cubicBezTo>
                  <a:cubicBezTo>
                    <a:pt x="167" y="155"/>
                    <a:pt x="170" y="153"/>
                    <a:pt x="172" y="149"/>
                  </a:cubicBezTo>
                  <a:cubicBezTo>
                    <a:pt x="174" y="146"/>
                    <a:pt x="175" y="142"/>
                    <a:pt x="174" y="139"/>
                  </a:cubicBezTo>
                  <a:close/>
                  <a:moveTo>
                    <a:pt x="166" y="145"/>
                  </a:moveTo>
                  <a:cubicBezTo>
                    <a:pt x="165" y="146"/>
                    <a:pt x="163" y="147"/>
                    <a:pt x="162" y="148"/>
                  </a:cubicBezTo>
                  <a:cubicBezTo>
                    <a:pt x="159" y="148"/>
                    <a:pt x="155" y="146"/>
                    <a:pt x="155" y="143"/>
                  </a:cubicBezTo>
                  <a:cubicBezTo>
                    <a:pt x="154" y="140"/>
                    <a:pt x="156" y="136"/>
                    <a:pt x="159" y="136"/>
                  </a:cubicBezTo>
                  <a:cubicBezTo>
                    <a:pt x="160" y="136"/>
                    <a:pt x="160" y="136"/>
                    <a:pt x="160" y="136"/>
                  </a:cubicBezTo>
                  <a:cubicBezTo>
                    <a:pt x="163" y="136"/>
                    <a:pt x="166" y="138"/>
                    <a:pt x="166" y="140"/>
                  </a:cubicBezTo>
                  <a:cubicBezTo>
                    <a:pt x="167" y="142"/>
                    <a:pt x="166" y="144"/>
                    <a:pt x="166" y="145"/>
                  </a:cubicBezTo>
                  <a:close/>
                  <a:moveTo>
                    <a:pt x="133" y="1"/>
                  </a:moveTo>
                  <a:cubicBezTo>
                    <a:pt x="131" y="0"/>
                    <a:pt x="131" y="0"/>
                    <a:pt x="131" y="0"/>
                  </a:cubicBezTo>
                  <a:cubicBezTo>
                    <a:pt x="129" y="0"/>
                    <a:pt x="126" y="0"/>
                    <a:pt x="124" y="0"/>
                  </a:cubicBezTo>
                  <a:cubicBezTo>
                    <a:pt x="82" y="0"/>
                    <a:pt x="46" y="20"/>
                    <a:pt x="24" y="54"/>
                  </a:cubicBezTo>
                  <a:cubicBezTo>
                    <a:pt x="1" y="91"/>
                    <a:pt x="0" y="138"/>
                    <a:pt x="21" y="178"/>
                  </a:cubicBezTo>
                  <a:cubicBezTo>
                    <a:pt x="22" y="180"/>
                    <a:pt x="22" y="180"/>
                    <a:pt x="22" y="180"/>
                  </a:cubicBezTo>
                  <a:cubicBezTo>
                    <a:pt x="65" y="180"/>
                    <a:pt x="65" y="180"/>
                    <a:pt x="65" y="180"/>
                  </a:cubicBezTo>
                  <a:cubicBezTo>
                    <a:pt x="65" y="206"/>
                    <a:pt x="65" y="206"/>
                    <a:pt x="65" y="206"/>
                  </a:cubicBezTo>
                  <a:cubicBezTo>
                    <a:pt x="65" y="214"/>
                    <a:pt x="71" y="220"/>
                    <a:pt x="79" y="220"/>
                  </a:cubicBezTo>
                  <a:cubicBezTo>
                    <a:pt x="87" y="220"/>
                    <a:pt x="93" y="214"/>
                    <a:pt x="93" y="206"/>
                  </a:cubicBezTo>
                  <a:cubicBezTo>
                    <a:pt x="93" y="180"/>
                    <a:pt x="93" y="180"/>
                    <a:pt x="93" y="180"/>
                  </a:cubicBezTo>
                  <a:cubicBezTo>
                    <a:pt x="101" y="180"/>
                    <a:pt x="101" y="180"/>
                    <a:pt x="101" y="180"/>
                  </a:cubicBezTo>
                  <a:cubicBezTo>
                    <a:pt x="101" y="190"/>
                    <a:pt x="101" y="190"/>
                    <a:pt x="101" y="190"/>
                  </a:cubicBezTo>
                  <a:cubicBezTo>
                    <a:pt x="101" y="197"/>
                    <a:pt x="107" y="204"/>
                    <a:pt x="115" y="204"/>
                  </a:cubicBezTo>
                  <a:cubicBezTo>
                    <a:pt x="123" y="204"/>
                    <a:pt x="129" y="197"/>
                    <a:pt x="129" y="190"/>
                  </a:cubicBezTo>
                  <a:cubicBezTo>
                    <a:pt x="129" y="180"/>
                    <a:pt x="129" y="180"/>
                    <a:pt x="129" y="180"/>
                  </a:cubicBezTo>
                  <a:cubicBezTo>
                    <a:pt x="218" y="180"/>
                    <a:pt x="218" y="180"/>
                    <a:pt x="218" y="180"/>
                  </a:cubicBezTo>
                  <a:lnTo>
                    <a:pt x="133" y="1"/>
                  </a:lnTo>
                  <a:close/>
                  <a:moveTo>
                    <a:pt x="121" y="172"/>
                  </a:moveTo>
                  <a:cubicBezTo>
                    <a:pt x="121" y="190"/>
                    <a:pt x="121" y="190"/>
                    <a:pt x="121" y="190"/>
                  </a:cubicBezTo>
                  <a:cubicBezTo>
                    <a:pt x="121" y="193"/>
                    <a:pt x="118" y="196"/>
                    <a:pt x="115" y="196"/>
                  </a:cubicBezTo>
                  <a:cubicBezTo>
                    <a:pt x="112" y="196"/>
                    <a:pt x="109" y="193"/>
                    <a:pt x="109" y="190"/>
                  </a:cubicBezTo>
                  <a:cubicBezTo>
                    <a:pt x="109" y="172"/>
                    <a:pt x="109" y="172"/>
                    <a:pt x="109" y="172"/>
                  </a:cubicBezTo>
                  <a:cubicBezTo>
                    <a:pt x="85" y="172"/>
                    <a:pt x="85" y="172"/>
                    <a:pt x="85" y="172"/>
                  </a:cubicBezTo>
                  <a:cubicBezTo>
                    <a:pt x="85" y="206"/>
                    <a:pt x="85" y="206"/>
                    <a:pt x="85" y="206"/>
                  </a:cubicBezTo>
                  <a:cubicBezTo>
                    <a:pt x="85" y="209"/>
                    <a:pt x="82" y="212"/>
                    <a:pt x="79" y="212"/>
                  </a:cubicBezTo>
                  <a:cubicBezTo>
                    <a:pt x="76" y="212"/>
                    <a:pt x="73" y="209"/>
                    <a:pt x="73" y="206"/>
                  </a:cubicBezTo>
                  <a:cubicBezTo>
                    <a:pt x="73" y="172"/>
                    <a:pt x="73" y="172"/>
                    <a:pt x="73" y="172"/>
                  </a:cubicBezTo>
                  <a:cubicBezTo>
                    <a:pt x="27" y="172"/>
                    <a:pt x="27" y="172"/>
                    <a:pt x="27" y="172"/>
                  </a:cubicBezTo>
                  <a:cubicBezTo>
                    <a:pt x="8" y="136"/>
                    <a:pt x="10" y="92"/>
                    <a:pt x="31" y="59"/>
                  </a:cubicBezTo>
                  <a:cubicBezTo>
                    <a:pt x="52" y="26"/>
                    <a:pt x="88" y="7"/>
                    <a:pt x="129" y="9"/>
                  </a:cubicBezTo>
                  <a:cubicBezTo>
                    <a:pt x="206" y="172"/>
                    <a:pt x="206" y="172"/>
                    <a:pt x="206" y="172"/>
                  </a:cubicBezTo>
                  <a:lnTo>
                    <a:pt x="121" y="172"/>
                  </a:lnTo>
                  <a:close/>
                </a:path>
              </a:pathLst>
            </a:custGeom>
            <a:solidFill>
              <a:schemeClr val="accent1"/>
            </a:solidFill>
            <a:ln>
              <a:noFill/>
            </a:ln>
          </p:spPr>
          <p:txBody>
            <a:bodyPr vert="horz" wrap="square" lIns="91440" tIns="45720" rIns="91440" bIns="45720" numCol="1" anchor="t" anchorCtr="0" compatLnSpc="1"/>
            <a:lstStyle/>
            <a:p>
              <a:endParaRPr lang="en-US"/>
            </a:p>
          </p:txBody>
        </p:sp>
      </p:grpSp>
      <p:pic>
        <p:nvPicPr>
          <p:cNvPr id="15" name="图片占位符 1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10" cstate="screen"/>
          <a:srcRect/>
          <a:stretch>
            <a:fillRect/>
          </a:stretch>
        </p:blipFill>
        <p:spPr/>
      </p:pic>
      <p:pic>
        <p:nvPicPr>
          <p:cNvPr id="17" name="图片占位符 16"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2"/>
          </p:nvPr>
        </p:nvPicPr>
        <p:blipFill>
          <a:blip r:embed="rId11" cstate="screen"/>
          <a:srcRect/>
          <a:stretch>
            <a:fillRect/>
          </a:stretch>
        </p:blipFill>
        <p:spPr/>
      </p:pic>
      <p:sp>
        <p:nvSpPr>
          <p:cNvPr id="18"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aphicFrame>
        <p:nvGraphicFramePr>
          <p:cNvPr id="5" name="表格 4"/>
          <p:cNvGraphicFramePr/>
          <p:nvPr>
            <p:custDataLst>
              <p:tags r:id="rId1"/>
            </p:custDataLst>
            <p:extLst>
              <p:ext uri="{D42A27DB-BD31-4B8C-83A1-F6EECF244321}">
                <p14:modId xmlns:p14="http://schemas.microsoft.com/office/powerpoint/2010/main" val="2458634987"/>
              </p:ext>
            </p:extLst>
          </p:nvPr>
        </p:nvGraphicFramePr>
        <p:xfrm>
          <a:off x="749366" y="930339"/>
          <a:ext cx="10491412" cy="9387840"/>
        </p:xfrm>
        <a:graphic>
          <a:graphicData uri="http://schemas.openxmlformats.org/drawingml/2006/table">
            <a:tbl>
              <a:tblPr firstRow="1" bandRow="1">
                <a:tableStyleId>{5940675A-B579-460E-94D1-54222C63F5DA}</a:tableStyleId>
              </a:tblPr>
              <a:tblGrid>
                <a:gridCol w="1631576">
                  <a:extLst>
                    <a:ext uri="{9D8B030D-6E8A-4147-A177-3AD203B41FA5}">
                      <a16:colId xmlns:a16="http://schemas.microsoft.com/office/drawing/2014/main" val="20000"/>
                    </a:ext>
                  </a:extLst>
                </a:gridCol>
                <a:gridCol w="8859836">
                  <a:extLst>
                    <a:ext uri="{9D8B030D-6E8A-4147-A177-3AD203B41FA5}">
                      <a16:colId xmlns:a16="http://schemas.microsoft.com/office/drawing/2014/main" val="20001"/>
                    </a:ext>
                  </a:extLst>
                </a:gridCol>
              </a:tblGrid>
              <a:tr h="424968">
                <a:tc>
                  <a:txBody>
                    <a:bodyPr/>
                    <a:lstStyle/>
                    <a:p>
                      <a:pPr indent="0" algn="ctr">
                        <a:buNone/>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rPr>
                        <a:t>姓名</a:t>
                      </a:r>
                      <a:endParaRPr lang="en-US" altLang="en-US" sz="2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rPr>
                        <a:t>心得收获</a:t>
                      </a:r>
                      <a:endParaRPr lang="en-US" altLang="en-US" sz="2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4968">
                <a:tc>
                  <a:txBody>
                    <a:bodyPr/>
                    <a:lstStyle/>
                    <a:p>
                      <a:pPr indent="0">
                        <a:buNone/>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2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1" dirty="0">
                          <a:solidFill>
                            <a:schemeClr val="tx1"/>
                          </a:solidFill>
                          <a:latin typeface="Times New Roman" panose="02020603050405020304" charset="0"/>
                          <a:cs typeface="Times New Roman" panose="02020603050405020304" charset="0"/>
                        </a:rPr>
                        <a:t> </a:t>
                      </a:r>
                      <a:r>
                        <a:rPr lang="en-US" altLang="zh-CN" sz="2800" b="1" dirty="0">
                          <a:solidFill>
                            <a:schemeClr val="tx1"/>
                          </a:solidFill>
                          <a:latin typeface="Times New Roman" panose="02020603050405020304" charset="0"/>
                          <a:cs typeface="Times New Roman" panose="02020603050405020304" charset="0"/>
                        </a:rPr>
                        <a:t>1.	</a:t>
                      </a:r>
                      <a:r>
                        <a:rPr lang="zh-CN" altLang="en-US" sz="2800" b="1" dirty="0">
                          <a:solidFill>
                            <a:schemeClr val="tx1"/>
                          </a:solidFill>
                          <a:latin typeface="Times New Roman" panose="02020603050405020304" charset="0"/>
                          <a:cs typeface="Times New Roman" panose="02020603050405020304" charset="0"/>
                        </a:rPr>
                        <a:t>对产品、设计有了更加深刻，细致的认识。比如：如何从一个想法变成一个成熟的产品，中间需要很多的过程去研发。</a:t>
                      </a:r>
                    </a:p>
                    <a:p>
                      <a:pPr indent="0">
                        <a:buNone/>
                      </a:pPr>
                      <a:r>
                        <a:rPr lang="en-US" altLang="zh-CN" sz="2800" b="1" dirty="0">
                          <a:solidFill>
                            <a:schemeClr val="tx1"/>
                          </a:solidFill>
                          <a:latin typeface="Times New Roman" panose="02020603050405020304" charset="0"/>
                          <a:cs typeface="Times New Roman" panose="02020603050405020304" charset="0"/>
                        </a:rPr>
                        <a:t>2.	</a:t>
                      </a:r>
                      <a:r>
                        <a:rPr lang="zh-CN" altLang="en-US" sz="2800" b="1" dirty="0">
                          <a:solidFill>
                            <a:schemeClr val="tx1"/>
                          </a:solidFill>
                          <a:latin typeface="Times New Roman" panose="02020603050405020304" charset="0"/>
                          <a:cs typeface="Times New Roman" panose="02020603050405020304" charset="0"/>
                        </a:rPr>
                        <a:t>对</a:t>
                      </a:r>
                      <a:r>
                        <a:rPr lang="en-US" altLang="zh-CN" sz="2800" b="1" dirty="0">
                          <a:solidFill>
                            <a:schemeClr val="tx1"/>
                          </a:solidFill>
                          <a:latin typeface="Times New Roman" panose="02020603050405020304" charset="0"/>
                          <a:cs typeface="Times New Roman" panose="02020603050405020304" charset="0"/>
                        </a:rPr>
                        <a:t>UX</a:t>
                      </a:r>
                      <a:r>
                        <a:rPr lang="zh-CN" altLang="en-US" sz="2800" b="1" dirty="0">
                          <a:solidFill>
                            <a:schemeClr val="tx1"/>
                          </a:solidFill>
                          <a:latin typeface="Times New Roman" panose="02020603050405020304" charset="0"/>
                          <a:cs typeface="Times New Roman" panose="02020603050405020304" charset="0"/>
                        </a:rPr>
                        <a:t>设计有了更好的技术，学习到了如何提高用户的使用感受。</a:t>
                      </a:r>
                    </a:p>
                    <a:p>
                      <a:pPr indent="0">
                        <a:buNone/>
                      </a:pPr>
                      <a:r>
                        <a:rPr lang="en-US" altLang="zh-CN" sz="2800" b="1" dirty="0">
                          <a:solidFill>
                            <a:schemeClr val="tx1"/>
                          </a:solidFill>
                          <a:latin typeface="Times New Roman" panose="02020603050405020304" charset="0"/>
                          <a:cs typeface="Times New Roman" panose="02020603050405020304" charset="0"/>
                        </a:rPr>
                        <a:t>3.	</a:t>
                      </a:r>
                      <a:r>
                        <a:rPr lang="zh-CN" altLang="en-US" sz="2800" b="1">
                          <a:solidFill>
                            <a:schemeClr val="tx1"/>
                          </a:solidFill>
                          <a:latin typeface="Times New Roman" panose="02020603050405020304" charset="0"/>
                          <a:cs typeface="Times New Roman" panose="02020603050405020304" charset="0"/>
                        </a:rPr>
                        <a:t>对当下前沿的技术理论有了更多的了解。</a:t>
                      </a: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99874">
                <a:tc>
                  <a:txBody>
                    <a:bodyPr/>
                    <a:lstStyle/>
                    <a:p>
                      <a:pPr indent="0">
                        <a:buNone/>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2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800" b="1" dirty="0">
                          <a:solidFill>
                            <a:schemeClr val="tx1"/>
                          </a:solidFill>
                          <a:latin typeface="Times New Roman" panose="02020603050405020304" charset="0"/>
                          <a:cs typeface="Times New Roman" panose="02020603050405020304" charset="0"/>
                        </a:rPr>
                        <a:t>经过这一学期的学习，我认识到在</a:t>
                      </a:r>
                      <a:r>
                        <a:rPr lang="en-US" altLang="zh-CN" sz="2800" b="1" dirty="0" err="1">
                          <a:solidFill>
                            <a:schemeClr val="tx1"/>
                          </a:solidFill>
                          <a:latin typeface="Times New Roman" panose="02020603050405020304" charset="0"/>
                          <a:cs typeface="Times New Roman" panose="02020603050405020304" charset="0"/>
                        </a:rPr>
                        <a:t>uxd</a:t>
                      </a:r>
                      <a:r>
                        <a:rPr lang="zh-CN" altLang="en-US" sz="2800" b="1" dirty="0">
                          <a:solidFill>
                            <a:schemeClr val="tx1"/>
                          </a:solidFill>
                          <a:latin typeface="Times New Roman" panose="02020603050405020304" charset="0"/>
                          <a:cs typeface="Times New Roman" panose="02020603050405020304" charset="0"/>
                        </a:rPr>
                        <a:t>设计方面需要有很多工作准备，要经常进行团队的分析讨论，尤其是在确定目标方向以及需求确定的时候团队的积极讨论显得尤为重要，我和团队人员的沟通能力提升了许多。</a:t>
                      </a:r>
                      <a:endParaRPr lang="en-US" altLang="en-US" sz="2800" b="1" dirty="0">
                        <a:solidFill>
                          <a:schemeClr val="tx1"/>
                        </a:solidFill>
                        <a:latin typeface="Times New Roman" panose="02020603050405020304" charset="0"/>
                        <a:ea typeface="Times New Roman" panose="02020603050405020304" charset="0"/>
                        <a:cs typeface="Times New Roman" panose="02020603050405020304" charset="0"/>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4968">
                <a:tc>
                  <a:txBody>
                    <a:bodyPr/>
                    <a:lstStyle/>
                    <a:p>
                      <a:pPr indent="0">
                        <a:buNone/>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rPr>
                        <a:t>罗一焱</a:t>
                      </a:r>
                      <a:endParaRPr lang="en-US" altLang="en-US" sz="2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1">
                          <a:solidFill>
                            <a:schemeClr val="tx1"/>
                          </a:solidFill>
                          <a:latin typeface="Times New Roman" panose="02020603050405020304" charset="0"/>
                          <a:cs typeface="Times New Roman" panose="02020603050405020304" charset="0"/>
                        </a:rPr>
                        <a:t> </a:t>
                      </a:r>
                      <a:endParaRPr lang="en-US" altLang="en-US" sz="2800" b="1">
                        <a:solidFill>
                          <a:schemeClr val="tx1"/>
                        </a:solidFill>
                        <a:latin typeface="Times New Roman" panose="02020603050405020304" charset="0"/>
                        <a:ea typeface="Times New Roman" panose="02020603050405020304" charset="0"/>
                        <a:cs typeface="Times New Roman" panose="02020603050405020304" charset="0"/>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4968">
                <a:tc>
                  <a:txBody>
                    <a:bodyPr/>
                    <a:lstStyle/>
                    <a:p>
                      <a:pPr indent="0">
                        <a:buNone/>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rPr>
                        <a:t>汪诗怡</a:t>
                      </a:r>
                      <a:endParaRPr lang="en-US" altLang="en-US" sz="2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800" b="1">
                          <a:solidFill>
                            <a:schemeClr val="tx1"/>
                          </a:solidFill>
                          <a:latin typeface="Times New Roman" panose="02020603050405020304" charset="0"/>
                          <a:cs typeface="Times New Roman" panose="02020603050405020304" charset="0"/>
                        </a:rPr>
                        <a:t> </a:t>
                      </a:r>
                      <a:endParaRPr lang="en-US" altLang="en-US" sz="2800" b="1">
                        <a:solidFill>
                          <a:schemeClr val="tx1"/>
                        </a:solidFill>
                        <a:latin typeface="Times New Roman" panose="02020603050405020304" charset="0"/>
                        <a:ea typeface="Times New Roman" panose="02020603050405020304" charset="0"/>
                        <a:cs typeface="Times New Roman" panose="02020603050405020304" charset="0"/>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4968">
                <a:tc>
                  <a:txBody>
                    <a:bodyPr/>
                    <a:lstStyle/>
                    <a:p>
                      <a:pPr indent="0">
                        <a:buNone/>
                      </a:pPr>
                      <a:r>
                        <a:rPr lang="en-US" sz="2800" b="1">
                          <a:solidFill>
                            <a:schemeClr val="tx1"/>
                          </a:solidFill>
                          <a:latin typeface="宋体" panose="02010600030101010101" pitchFamily="2" charset="-122"/>
                          <a:ea typeface="宋体" panose="02010600030101010101" pitchFamily="2" charset="-122"/>
                          <a:cs typeface="宋体" panose="02010600030101010101" pitchFamily="2" charset="-122"/>
                        </a:rPr>
                        <a:t>梅肖玥</a:t>
                      </a:r>
                      <a:endParaRPr lang="en-US" altLang="en-US" sz="28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800" b="1" dirty="0">
                          <a:solidFill>
                            <a:schemeClr val="tx1"/>
                          </a:solidFill>
                          <a:latin typeface="Times New Roman" panose="02020603050405020304" charset="0"/>
                          <a:ea typeface="Times New Roman" panose="02020603050405020304" charset="0"/>
                          <a:cs typeface="Times New Roman" panose="02020603050405020304" charset="0"/>
                        </a:rPr>
                        <a:t>通过本学期的人机交互与用户体验课程的学习，我受益匪浅。首先是学习和巩固了</a:t>
                      </a:r>
                      <a:r>
                        <a:rPr lang="en-US" altLang="zh-CN" sz="2800" b="1" dirty="0" err="1">
                          <a:solidFill>
                            <a:schemeClr val="tx1"/>
                          </a:solidFill>
                          <a:latin typeface="Times New Roman" panose="02020603050405020304" charset="0"/>
                          <a:ea typeface="Times New Roman" panose="02020603050405020304" charset="0"/>
                          <a:cs typeface="Times New Roman" panose="02020603050405020304" charset="0"/>
                        </a:rPr>
                        <a:t>uxd</a:t>
                      </a:r>
                      <a:r>
                        <a:rPr lang="zh-CN" altLang="en-US" sz="2800" b="1" dirty="0">
                          <a:solidFill>
                            <a:schemeClr val="tx1"/>
                          </a:solidFill>
                          <a:latin typeface="Times New Roman" panose="02020603050405020304" charset="0"/>
                          <a:ea typeface="Times New Roman" panose="02020603050405020304" charset="0"/>
                          <a:cs typeface="Times New Roman" panose="02020603050405020304" charset="0"/>
                        </a:rPr>
                        <a:t>方面的许多知识，更深刻地了解了关于用户体验和交互设计方面的项目设计流程，巩固了界面原型的画法；其次是学会了如何更好地与同学们合作来完成一个项目：在每周两次的例会中如何更好地聆听同伴们的发言；通过哪些合理的方式来提高交流的效率等等。但在学习过程中我也存在着一些不足，比如沟通不够积极等，希望将来能够改正缺点，突破自我，取得进步。</a:t>
                      </a:r>
                      <a:endParaRPr lang="en-US" altLang="en-US" sz="2800" b="1" dirty="0">
                        <a:solidFill>
                          <a:schemeClr val="tx1"/>
                        </a:solidFill>
                        <a:latin typeface="Times New Roman" panose="02020603050405020304" charset="0"/>
                        <a:ea typeface="Times New Roman" panose="02020603050405020304" charset="0"/>
                        <a:cs typeface="Times New Roman" panose="02020603050405020304" charset="0"/>
                      </a:endParaRPr>
                    </a:p>
                  </a:txBody>
                  <a:tcPr marL="136597" marR="136597"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ntr" presetSubtype="2" decel="10000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750" fill="hold"/>
                                        <p:tgtEl>
                                          <p:spTgt spid="2"/>
                                        </p:tgtEl>
                                        <p:attrNameLst>
                                          <p:attrName>ppt_x</p:attrName>
                                        </p:attrNameLst>
                                      </p:cBhvr>
                                      <p:tavLst>
                                        <p:tav tm="0">
                                          <p:val>
                                            <p:strVal val="1+#ppt_w/2"/>
                                          </p:val>
                                        </p:tav>
                                        <p:tav tm="100000">
                                          <p:val>
                                            <p:strVal val="#ppt_x"/>
                                          </p:val>
                                        </p:tav>
                                      </p:tavLst>
                                    </p:anim>
                                    <p:anim calcmode="lin" valueType="num">
                                      <p:cBhvr additive="base">
                                        <p:cTn id="11" dur="750" fill="hold"/>
                                        <p:tgtEl>
                                          <p:spTgt spid="2"/>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2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screen"/>
          <a:stretch>
            <a:fillRect/>
          </a:stretch>
        </p:blipFill>
        <p:spPr>
          <a:xfrm>
            <a:off x="0" y="0"/>
            <a:ext cx="12192000" cy="6858000"/>
          </a:xfrm>
          <a:prstGeom prst="rect">
            <a:avLst/>
          </a:prstGeom>
        </p:spPr>
      </p:pic>
      <p:pic>
        <p:nvPicPr>
          <p:cNvPr id="19" name="图片 18"/>
          <p:cNvPicPr>
            <a:picLocks noChangeAspect="1"/>
          </p:cNvPicPr>
          <p:nvPr/>
        </p:nvPicPr>
        <p:blipFill>
          <a:blip r:embed="rId4" cstate="screen"/>
          <a:stretch>
            <a:fillRect/>
          </a:stretch>
        </p:blipFill>
        <p:spPr>
          <a:xfrm>
            <a:off x="0" y="0"/>
            <a:ext cx="12192000" cy="5996380"/>
          </a:xfrm>
          <a:prstGeom prst="rect">
            <a:avLst/>
          </a:prstGeom>
        </p:spPr>
      </p:pic>
      <p:sp>
        <p:nvSpPr>
          <p:cNvPr id="20" name="矩形 19"/>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4644188" y="477737"/>
            <a:ext cx="2903622" cy="582015"/>
            <a:chOff x="1459832" y="2326104"/>
            <a:chExt cx="4283242" cy="513348"/>
          </a:xfrm>
        </p:grpSpPr>
        <p:pic>
          <p:nvPicPr>
            <p:cNvPr id="22" name="图片 21"/>
            <p:cNvPicPr>
              <a:picLocks noChangeAspect="1"/>
            </p:cNvPicPr>
            <p:nvPr/>
          </p:nvPicPr>
          <p:blipFill>
            <a:blip r:embed="rId5"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23" name="文本框 22"/>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a:t>
              </a:r>
              <a:r>
                <a:rPr lang="zh-CN" altLang="en-US" sz="2400" dirty="0">
                  <a:solidFill>
                    <a:srgbClr val="354964"/>
                  </a:solidFill>
                  <a:latin typeface="文悦古体仿宋 (非商业用途)" pitchFamily="50" charset="-122"/>
                  <a:ea typeface="文悦古体仿宋 (非商业用途)" pitchFamily="50" charset="-122"/>
                </a:rPr>
                <a:t>项目背景</a:t>
              </a:r>
            </a:p>
          </p:txBody>
        </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829063" y="1397436"/>
            <a:ext cx="5121860" cy="3785652"/>
            <a:chOff x="886213" y="1549836"/>
            <a:chExt cx="5121860" cy="3785652"/>
          </a:xfrm>
        </p:grpSpPr>
        <p:sp>
          <p:nvSpPr>
            <p:cNvPr id="26" name="TextBox 25"/>
            <p:cNvSpPr txBox="1"/>
            <p:nvPr/>
          </p:nvSpPr>
          <p:spPr>
            <a:xfrm>
              <a:off x="886213" y="1549836"/>
              <a:ext cx="5121860" cy="3785652"/>
            </a:xfrm>
            <a:prstGeom prst="rect">
              <a:avLst/>
            </a:prstGeom>
            <a:noFill/>
          </p:spPr>
          <p:txBody>
            <a:bodyPr wrap="square" rtlCol="0">
              <a:spAutoFit/>
            </a:bodyPr>
            <a:lstStyle/>
            <a:p>
              <a:r>
                <a:rPr lang="zh-CN" altLang="en-US" sz="2400" b="1" dirty="0">
                  <a:solidFill>
                    <a:schemeClr val="bg1"/>
                  </a:solidFill>
                  <a:latin typeface="文悦古体仿宋 (非商业用途)" pitchFamily="50" charset="-122"/>
                  <a:ea typeface="文悦古体仿宋 (非商业用途)" pitchFamily="50" charset="-122"/>
                </a:rPr>
                <a:t>1.开发软件系统的名称：AS3（ArtShowShopShare）</a:t>
              </a:r>
            </a:p>
            <a:p>
              <a:endParaRPr lang="zh-CN" altLang="en-US" sz="2400" b="1" dirty="0">
                <a:solidFill>
                  <a:schemeClr val="bg1"/>
                </a:solidFill>
                <a:latin typeface="文悦古体仿宋 (非商业用途)" pitchFamily="50" charset="-122"/>
                <a:ea typeface="文悦古体仿宋 (非商业用途)" pitchFamily="50" charset="-122"/>
              </a:endParaRPr>
            </a:p>
            <a:p>
              <a:r>
                <a:rPr lang="zh-CN" altLang="en-US" sz="2400" b="1" dirty="0">
                  <a:solidFill>
                    <a:schemeClr val="bg1"/>
                  </a:solidFill>
                  <a:latin typeface="文悦古体仿宋 (非商业用途)" pitchFamily="50" charset="-122"/>
                  <a:ea typeface="文悦古体仿宋 (非商业用途)" pitchFamily="50" charset="-122"/>
                </a:rPr>
                <a:t>2.本项目的任务提出者：侯宏仑老师</a:t>
              </a:r>
            </a:p>
            <a:p>
              <a:endParaRPr lang="zh-CN" altLang="en-US" sz="2400" b="1" dirty="0">
                <a:solidFill>
                  <a:schemeClr val="bg1"/>
                </a:solidFill>
                <a:latin typeface="文悦古体仿宋 (非商业用途)" pitchFamily="50" charset="-122"/>
                <a:ea typeface="文悦古体仿宋 (非商业用途)" pitchFamily="50" charset="-122"/>
              </a:endParaRPr>
            </a:p>
            <a:p>
              <a:r>
                <a:rPr lang="zh-CN" altLang="en-US" sz="2400" b="1" dirty="0">
                  <a:solidFill>
                    <a:schemeClr val="bg1"/>
                  </a:solidFill>
                  <a:latin typeface="文悦古体仿宋 (非商业用途)" pitchFamily="50" charset="-122"/>
                  <a:ea typeface="文悦古体仿宋 (非商业用途)" pitchFamily="50" charset="-122"/>
                </a:rPr>
                <a:t>3.开发者：浙江大学城市学院UXD-202005小组</a:t>
              </a:r>
            </a:p>
            <a:p>
              <a:endParaRPr lang="zh-CN" altLang="en-US" sz="2400" b="1" dirty="0">
                <a:solidFill>
                  <a:schemeClr val="bg1"/>
                </a:solidFill>
                <a:latin typeface="文悦古体仿宋 (非商业用途)" pitchFamily="50" charset="-122"/>
                <a:ea typeface="文悦古体仿宋 (非商业用途)" pitchFamily="50" charset="-122"/>
              </a:endParaRPr>
            </a:p>
            <a:p>
              <a:r>
                <a:rPr lang="en-US" altLang="zh-CN" sz="2400" b="1" dirty="0">
                  <a:solidFill>
                    <a:schemeClr val="bg1"/>
                  </a:solidFill>
                  <a:latin typeface="文悦古体仿宋 (非商业用途)" pitchFamily="50" charset="-122"/>
                  <a:ea typeface="文悦古体仿宋 (非商业用途)" pitchFamily="50" charset="-122"/>
                </a:rPr>
                <a:t>4.</a:t>
              </a:r>
              <a:r>
                <a:rPr lang="zh-CN" altLang="en-US" sz="2400" b="1" dirty="0">
                  <a:solidFill>
                    <a:schemeClr val="bg1"/>
                  </a:solidFill>
                  <a:latin typeface="文悦古体仿宋 (非商业用途)" pitchFamily="50" charset="-122"/>
                  <a:ea typeface="文悦古体仿宋 (非商业用途)" pitchFamily="50" charset="-122"/>
                </a:rPr>
                <a:t>面向用户：对艺术有一定了解的人士，或者专业从事艺术工作的人士。</a:t>
              </a:r>
            </a:p>
          </p:txBody>
        </p:sp>
        <p:grpSp>
          <p:nvGrpSpPr>
            <p:cNvPr id="27" name="Group 26"/>
            <p:cNvGrpSpPr/>
            <p:nvPr/>
          </p:nvGrpSpPr>
          <p:grpSpPr>
            <a:xfrm>
              <a:off x="1137979" y="3235039"/>
              <a:ext cx="0" cy="0"/>
              <a:chOff x="7620000" y="3662052"/>
              <a:chExt cx="133350" cy="0"/>
            </a:xfrm>
          </p:grpSpPr>
          <p:cxnSp>
            <p:nvCxnSpPr>
              <p:cNvPr id="29" name="Straight Connector 28"/>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0" name="图片占位符 9"/>
          <p:cNvPicPr>
            <a:picLocks noGrp="1" noChangeAspect="1"/>
          </p:cNvPicPr>
          <p:nvPr>
            <p:ph type="pic" sz="quarter" idx="10"/>
          </p:nvPr>
        </p:nvPicPr>
        <p:blipFill>
          <a:blip r:embed="rId6" cstate="screen"/>
          <a:srcRect/>
          <a:stretch>
            <a:fillRect/>
          </a:stretch>
        </p:blip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20" name="图片 19"/>
          <p:cNvPicPr>
            <a:picLocks noChangeAspect="1"/>
          </p:cNvPicPr>
          <p:nvPr/>
        </p:nvPicPr>
        <p:blipFill>
          <a:blip r:embed="rId2"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2"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3" cstate="screen"/>
          <a:stretch>
            <a:fillRect/>
          </a:stretch>
        </p:blipFill>
        <p:spPr>
          <a:xfrm rot="10800000">
            <a:off x="-1046749" y="-4090737"/>
            <a:ext cx="14522422" cy="7628021"/>
          </a:xfrm>
          <a:prstGeom prst="rect">
            <a:avLst/>
          </a:prstGeom>
        </p:spPr>
      </p:pic>
      <p:pic>
        <p:nvPicPr>
          <p:cNvPr id="11" name="图片 10"/>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30000"/>
                    </a14:imgEffect>
                  </a14:imgLayer>
                </a14:imgProps>
              </a:ext>
            </a:extLst>
          </a:blip>
          <a:stretch>
            <a:fillRect/>
          </a:stretch>
        </p:blipFill>
        <p:spPr>
          <a:xfrm>
            <a:off x="-1046749" y="4637388"/>
            <a:ext cx="15761148" cy="4441224"/>
          </a:xfrm>
          <a:prstGeom prst="rect">
            <a:avLst/>
          </a:prstGeom>
        </p:spPr>
      </p:pic>
      <p:pic>
        <p:nvPicPr>
          <p:cNvPr id="17" name="图片 16"/>
          <p:cNvPicPr>
            <a:picLocks noChangeAspect="1"/>
          </p:cNvPicPr>
          <p:nvPr/>
        </p:nvPicPr>
        <p:blipFill>
          <a:blip r:embed="rId6"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7" cstate="screen"/>
          <a:stretch>
            <a:fillRect/>
          </a:stretch>
        </p:blipFill>
        <p:spPr>
          <a:xfrm>
            <a:off x="-581908" y="-1358079"/>
            <a:ext cx="8611737" cy="4316724"/>
          </a:xfrm>
          <a:prstGeom prst="rect">
            <a:avLst/>
          </a:prstGeom>
        </p:spPr>
      </p:pic>
      <p:sp>
        <p:nvSpPr>
          <p:cNvPr id="25" name="文本框 24"/>
          <p:cNvSpPr txBox="1"/>
          <p:nvPr/>
        </p:nvSpPr>
        <p:spPr>
          <a:xfrm>
            <a:off x="2799263" y="2417313"/>
            <a:ext cx="6593472" cy="1862048"/>
          </a:xfrm>
          <a:prstGeom prst="rect">
            <a:avLst/>
          </a:prstGeom>
          <a:noFill/>
        </p:spPr>
        <p:txBody>
          <a:bodyPr wrap="none" rtlCol="0">
            <a:spAutoFit/>
          </a:bodyPr>
          <a:lstStyle/>
          <a:p>
            <a:pPr algn="ctr"/>
            <a:r>
              <a:rPr lang="en-US" altLang="zh-CN" sz="11500" dirty="0">
                <a:solidFill>
                  <a:srgbClr val="354964"/>
                </a:solidFill>
                <a:latin typeface="文悦古体仿宋 (非商业用途)" pitchFamily="50" charset="-122"/>
                <a:ea typeface="文悦古体仿宋 (非商业用途)" pitchFamily="50" charset="-122"/>
              </a:rPr>
              <a:t>Thank you</a:t>
            </a:r>
            <a:endParaRPr lang="zh-CN" altLang="en-US" sz="11500" dirty="0">
              <a:solidFill>
                <a:srgbClr val="354964"/>
              </a:solidFill>
              <a:latin typeface="文悦古体仿宋 (非商业用途)" pitchFamily="50" charset="-122"/>
              <a:ea typeface="文悦古体仿宋 (非商业用途)" pitchFamily="50" charset="-122"/>
            </a:endParaRPr>
          </a:p>
        </p:txBody>
      </p:sp>
      <p:sp>
        <p:nvSpPr>
          <p:cNvPr id="26" name="文本框 25"/>
          <p:cNvSpPr txBox="1"/>
          <p:nvPr/>
        </p:nvSpPr>
        <p:spPr>
          <a:xfrm>
            <a:off x="4708736" y="1901203"/>
            <a:ext cx="2880917" cy="1107996"/>
          </a:xfrm>
          <a:prstGeom prst="rect">
            <a:avLst/>
          </a:prstGeom>
          <a:noFill/>
        </p:spPr>
        <p:txBody>
          <a:bodyPr wrap="none" rtlCol="0">
            <a:spAutoFit/>
          </a:bodyPr>
          <a:lstStyle/>
          <a:p>
            <a:pPr algn="ctr"/>
            <a:r>
              <a:rPr lang="en-US" altLang="zh-CN" sz="6600" dirty="0" err="1">
                <a:solidFill>
                  <a:srgbClr val="D6B78F"/>
                </a:solidFill>
                <a:effectLst>
                  <a:outerShdw blurRad="38100" dist="38100" dir="2700000" algn="tl">
                    <a:srgbClr val="000000">
                      <a:alpha val="43137"/>
                    </a:srgbClr>
                  </a:outerShdw>
                </a:effectLst>
                <a:latin typeface="Castro Script PERSONAL USE ONLY" panose="02000000000000000000" pitchFamily="2" charset="0"/>
              </a:rPr>
              <a:t>Collotion</a:t>
            </a:r>
            <a:endParaRPr lang="zh-CN" alt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endParaRPr>
          </a:p>
        </p:txBody>
      </p:sp>
      <p:pic>
        <p:nvPicPr>
          <p:cNvPr id="28" name="图片 27"/>
          <p:cNvPicPr>
            <a:picLocks noChangeAspect="1"/>
          </p:cNvPicPr>
          <p:nvPr/>
        </p:nvPicPr>
        <p:blipFill rotWithShape="1">
          <a:blip r:embed="rId8"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5531"/>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A wonderful serenity has taken</a:t>
            </a:r>
          </a:p>
        </p:txBody>
      </p:sp>
      <p:pic>
        <p:nvPicPr>
          <p:cNvPr id="32" name="图片 31"/>
          <p:cNvPicPr>
            <a:picLocks noChangeAspect="1"/>
          </p:cNvPicPr>
          <p:nvPr/>
        </p:nvPicPr>
        <p:blipFill>
          <a:blip r:embed="rId9"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0" y="0"/>
            <a:ext cx="12192000" cy="6858000"/>
          </a:xfrm>
          <a:prstGeom prst="rect">
            <a:avLst/>
          </a:prstGeom>
        </p:spPr>
      </p:pic>
      <p:grpSp>
        <p:nvGrpSpPr>
          <p:cNvPr id="10" name="组合 9"/>
          <p:cNvGrpSpPr/>
          <p:nvPr/>
        </p:nvGrpSpPr>
        <p:grpSpPr>
          <a:xfrm>
            <a:off x="4644188" y="477737"/>
            <a:ext cx="2903622" cy="582015"/>
            <a:chOff x="1459832" y="2326104"/>
            <a:chExt cx="4283242" cy="513348"/>
          </a:xfrm>
        </p:grpSpPr>
        <p:pic>
          <p:nvPicPr>
            <p:cNvPr id="11" name="图片 10"/>
            <p:cNvPicPr>
              <a:picLocks noChangeAspect="1"/>
            </p:cNvPicPr>
            <p:nvPr/>
          </p:nvPicPr>
          <p:blipFill>
            <a:blip r:embed="rId3"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2" name="文本框 11"/>
            <p:cNvSpPr txBox="1"/>
            <p:nvPr/>
          </p:nvSpPr>
          <p:spPr>
            <a:xfrm>
              <a:off x="1722129" y="2379179"/>
              <a:ext cx="3758651" cy="406059"/>
            </a:xfrm>
            <a:prstGeom prst="rect">
              <a:avLst/>
            </a:prstGeom>
            <a:noFill/>
          </p:spPr>
          <p:txBody>
            <a:bodyPr wrap="square" rtlCol="0">
              <a:spAutoFit/>
            </a:bodyPr>
            <a:lstStyle/>
            <a:p>
              <a:pPr algn="dist"/>
              <a:r>
                <a:rPr lang="en-US" sz="2400" dirty="0">
                  <a:solidFill>
                    <a:srgbClr val="354964"/>
                  </a:solidFill>
                  <a:latin typeface="文悦古体仿宋 (非商业用途)" pitchFamily="50" charset="-122"/>
                  <a:ea typeface="文悦古体仿宋 (非商业用途)" pitchFamily="50" charset="-122"/>
                </a:rPr>
                <a:t>2.</a:t>
              </a:r>
              <a:r>
                <a:rPr lang="zh-CN" altLang="en-US" sz="2400" dirty="0">
                  <a:solidFill>
                    <a:srgbClr val="354964"/>
                  </a:solidFill>
                  <a:latin typeface="文悦古体仿宋 (非商业用途)" pitchFamily="50" charset="-122"/>
                  <a:ea typeface="文悦古体仿宋 (非商业用途)" pitchFamily="50" charset="-122"/>
                </a:rPr>
                <a:t>产品概述</a:t>
              </a:r>
            </a:p>
          </p:txBody>
        </p:sp>
      </p:grpSp>
      <p:sp>
        <p:nvSpPr>
          <p:cNvPr id="21" name="TextBox 8"/>
          <p:cNvSpPr txBox="1"/>
          <p:nvPr/>
        </p:nvSpPr>
        <p:spPr>
          <a:xfrm>
            <a:off x="658901" y="1366298"/>
            <a:ext cx="3016453" cy="584775"/>
          </a:xfrm>
          <a:prstGeom prst="rect">
            <a:avLst/>
          </a:prstGeom>
          <a:noFill/>
        </p:spPr>
        <p:txBody>
          <a:bodyPr wrap="square" rtlCol="0">
            <a:spAutoFit/>
          </a:bodyPr>
          <a:lstStyle/>
          <a:p>
            <a:pPr algn="ctr"/>
            <a:r>
              <a:rPr lang="en-US" sz="1600" b="1" dirty="0">
                <a:solidFill>
                  <a:schemeClr val="bg1"/>
                </a:solidFill>
                <a:latin typeface="+mj-lt"/>
              </a:rPr>
              <a:t>名称：Art&amp;Show&amp;Share&amp;Shop（AS3）</a:t>
            </a:r>
          </a:p>
        </p:txBody>
      </p:sp>
      <p:sp>
        <p:nvSpPr>
          <p:cNvPr id="27" name="TextBox 19"/>
          <p:cNvSpPr txBox="1"/>
          <p:nvPr/>
        </p:nvSpPr>
        <p:spPr>
          <a:xfrm>
            <a:off x="731611" y="1951073"/>
            <a:ext cx="2284089" cy="337185"/>
          </a:xfrm>
          <a:prstGeom prst="rect">
            <a:avLst/>
          </a:prstGeom>
          <a:noFill/>
        </p:spPr>
        <p:txBody>
          <a:bodyPr wrap="square" rtlCol="0">
            <a:spAutoFit/>
          </a:bodyPr>
          <a:lstStyle/>
          <a:p>
            <a:pPr algn="ctr"/>
            <a:r>
              <a:rPr lang="en-US" sz="1600" b="1" dirty="0">
                <a:solidFill>
                  <a:schemeClr val="bg1"/>
                </a:solidFill>
                <a:latin typeface="+mj-lt"/>
              </a:rPr>
              <a:t>中文名称：艺泋（hui）</a:t>
            </a:r>
          </a:p>
        </p:txBody>
      </p:sp>
      <p:sp>
        <p:nvSpPr>
          <p:cNvPr id="39" name="TextBox 33"/>
          <p:cNvSpPr txBox="1"/>
          <p:nvPr/>
        </p:nvSpPr>
        <p:spPr>
          <a:xfrm>
            <a:off x="6260770" y="1738186"/>
            <a:ext cx="4174038" cy="646331"/>
          </a:xfrm>
          <a:prstGeom prst="rect">
            <a:avLst/>
          </a:prstGeom>
          <a:noFill/>
        </p:spPr>
        <p:txBody>
          <a:bodyPr wrap="square" rtlCol="0">
            <a:spAutoFit/>
          </a:bodyPr>
          <a:lstStyle/>
          <a:p>
            <a:pPr algn="ctr"/>
            <a:r>
              <a:rPr lang="en-US" b="1" dirty="0" err="1">
                <a:solidFill>
                  <a:schemeClr val="bg1"/>
                </a:solidFill>
                <a:latin typeface="+mj-lt"/>
              </a:rPr>
              <a:t>设计理念：一个集展示作品、分享艺术、购买艺术品一体的原创艺术社区</a:t>
            </a:r>
            <a:r>
              <a:rPr lang="en-US" b="1" dirty="0">
                <a:solidFill>
                  <a:schemeClr val="bg1"/>
                </a:solidFill>
                <a:latin typeface="+mj-lt"/>
              </a:rPr>
              <a:t>。</a:t>
            </a:r>
          </a:p>
        </p:txBody>
      </p:sp>
      <p:sp>
        <p:nvSpPr>
          <p:cNvPr id="100" name="文本框 99"/>
          <p:cNvSpPr txBox="1"/>
          <p:nvPr/>
        </p:nvSpPr>
        <p:spPr>
          <a:xfrm>
            <a:off x="801108" y="2629507"/>
            <a:ext cx="11032825" cy="3785652"/>
          </a:xfrm>
          <a:prstGeom prst="rect">
            <a:avLst/>
          </a:prstGeom>
          <a:noFill/>
          <a:ln w="9525">
            <a:noFill/>
          </a:ln>
        </p:spPr>
        <p:txBody>
          <a:bodyPr wrap="square">
            <a:spAutoFit/>
          </a:bodyPr>
          <a:lstStyle/>
          <a:p>
            <a:pPr indent="0"/>
            <a:r>
              <a:rPr lang="zh-CN" sz="2400" b="1" dirty="0">
                <a:solidFill>
                  <a:schemeClr val="bg1"/>
                </a:solidFill>
                <a:latin typeface="+mj-ea"/>
                <a:ea typeface="+mj-ea"/>
                <a:cs typeface="+mj-ea"/>
              </a:rPr>
              <a:t>主要功能：</a:t>
            </a:r>
          </a:p>
          <a:p>
            <a:pPr indent="0"/>
            <a:endParaRPr lang="en-US" sz="2400" b="1" dirty="0">
              <a:solidFill>
                <a:schemeClr val="bg1"/>
              </a:solidFill>
              <a:latin typeface="+mj-ea"/>
              <a:ea typeface="+mj-ea"/>
              <a:cs typeface="+mj-ea"/>
            </a:endParaRPr>
          </a:p>
          <a:p>
            <a:pPr marL="342900" indent="-342900">
              <a:buAutoNum type="arabicParenR"/>
            </a:pPr>
            <a:r>
              <a:rPr lang="zh-CN" sz="2400" b="1" dirty="0">
                <a:solidFill>
                  <a:schemeClr val="bg1"/>
                </a:solidFill>
                <a:latin typeface="+mj-ea"/>
                <a:ea typeface="+mj-ea"/>
                <a:cs typeface="+mj-ea"/>
              </a:rPr>
              <a:t>社区（</a:t>
            </a:r>
            <a:r>
              <a:rPr lang="en-US" sz="2400" b="1" dirty="0">
                <a:solidFill>
                  <a:schemeClr val="bg1"/>
                </a:solidFill>
                <a:latin typeface="+mj-ea"/>
                <a:ea typeface="+mj-ea"/>
                <a:cs typeface="+mj-ea"/>
              </a:rPr>
              <a:t>Share</a:t>
            </a:r>
            <a:r>
              <a:rPr lang="zh-CN" sz="2400" b="1" dirty="0">
                <a:solidFill>
                  <a:schemeClr val="bg1"/>
                </a:solidFill>
                <a:latin typeface="+mj-ea"/>
                <a:ea typeface="+mj-ea"/>
                <a:cs typeface="+mj-ea"/>
              </a:rPr>
              <a:t>）以类似微博的形式，包括但不仅限于：动态的发赞评转，聊天群组，好友，实名身份认证，等级徽章。</a:t>
            </a:r>
            <a:endParaRPr lang="en-US" altLang="zh-CN" sz="2400" b="1" dirty="0">
              <a:solidFill>
                <a:schemeClr val="bg1"/>
              </a:solidFill>
              <a:latin typeface="+mj-ea"/>
              <a:ea typeface="+mj-ea"/>
              <a:cs typeface="+mj-ea"/>
            </a:endParaRPr>
          </a:p>
          <a:p>
            <a:pPr marL="342900" indent="-342900">
              <a:buAutoNum type="arabicParenR"/>
            </a:pPr>
            <a:endParaRPr lang="en-US" sz="2400" b="1" dirty="0">
              <a:solidFill>
                <a:schemeClr val="bg1"/>
              </a:solidFill>
              <a:latin typeface="+mj-ea"/>
              <a:ea typeface="+mj-ea"/>
              <a:cs typeface="+mj-ea"/>
            </a:endParaRPr>
          </a:p>
          <a:p>
            <a:pPr indent="0"/>
            <a:r>
              <a:rPr lang="en-US" sz="2400" b="1" dirty="0">
                <a:solidFill>
                  <a:schemeClr val="bg1"/>
                </a:solidFill>
                <a:latin typeface="+mj-ea"/>
                <a:ea typeface="+mj-ea"/>
                <a:cs typeface="+mj-ea"/>
              </a:rPr>
              <a:t>2) </a:t>
            </a:r>
            <a:r>
              <a:rPr lang="zh-CN" sz="2400" b="1" dirty="0">
                <a:solidFill>
                  <a:schemeClr val="bg1"/>
                </a:solidFill>
                <a:latin typeface="+mj-ea"/>
                <a:ea typeface="+mj-ea"/>
                <a:cs typeface="+mj-ea"/>
              </a:rPr>
              <a:t>艺术品展示（</a:t>
            </a:r>
            <a:r>
              <a:rPr lang="en-US" sz="2400" b="1" dirty="0">
                <a:solidFill>
                  <a:schemeClr val="bg1"/>
                </a:solidFill>
                <a:latin typeface="+mj-ea"/>
                <a:ea typeface="+mj-ea"/>
                <a:cs typeface="+mj-ea"/>
              </a:rPr>
              <a:t>Show</a:t>
            </a:r>
            <a:r>
              <a:rPr lang="zh-CN" sz="2400" b="1" dirty="0">
                <a:solidFill>
                  <a:schemeClr val="bg1"/>
                </a:solidFill>
                <a:latin typeface="+mj-ea"/>
                <a:ea typeface="+mj-ea"/>
                <a:cs typeface="+mj-ea"/>
              </a:rPr>
              <a:t>）类似大部分艺术展示</a:t>
            </a:r>
            <a:r>
              <a:rPr lang="en-US" sz="2400" b="1" dirty="0">
                <a:solidFill>
                  <a:schemeClr val="bg1"/>
                </a:solidFill>
                <a:latin typeface="+mj-ea"/>
                <a:ea typeface="+mj-ea"/>
                <a:cs typeface="+mj-ea"/>
              </a:rPr>
              <a:t>APP</a:t>
            </a:r>
            <a:r>
              <a:rPr lang="zh-CN" sz="2400" b="1" dirty="0">
                <a:solidFill>
                  <a:schemeClr val="bg1"/>
                </a:solidFill>
                <a:latin typeface="+mj-ea"/>
                <a:ea typeface="+mj-ea"/>
                <a:cs typeface="+mj-ea"/>
              </a:rPr>
              <a:t>，包括但不仅限于：</a:t>
            </a:r>
            <a:r>
              <a:rPr lang="en-US" sz="2400" b="1" dirty="0">
                <a:solidFill>
                  <a:schemeClr val="bg1"/>
                </a:solidFill>
                <a:latin typeface="+mj-ea"/>
                <a:ea typeface="+mj-ea"/>
                <a:cs typeface="+mj-ea"/>
              </a:rPr>
              <a:t>AR</a:t>
            </a:r>
            <a:r>
              <a:rPr lang="zh-CN" sz="2400" b="1" dirty="0">
                <a:solidFill>
                  <a:schemeClr val="bg1"/>
                </a:solidFill>
                <a:latin typeface="+mj-ea"/>
                <a:ea typeface="+mj-ea"/>
                <a:cs typeface="+mj-ea"/>
              </a:rPr>
              <a:t>，高清，图片，文字，视频展示。</a:t>
            </a:r>
            <a:endParaRPr lang="en-US" altLang="zh-CN" sz="2400" b="1" dirty="0">
              <a:solidFill>
                <a:schemeClr val="bg1"/>
              </a:solidFill>
              <a:latin typeface="+mj-ea"/>
              <a:ea typeface="+mj-ea"/>
              <a:cs typeface="+mj-ea"/>
            </a:endParaRPr>
          </a:p>
          <a:p>
            <a:pPr indent="0"/>
            <a:endParaRPr lang="en-US" sz="2400" b="1" dirty="0">
              <a:solidFill>
                <a:schemeClr val="bg1"/>
              </a:solidFill>
              <a:latin typeface="+mj-ea"/>
              <a:ea typeface="+mj-ea"/>
              <a:cs typeface="+mj-ea"/>
            </a:endParaRPr>
          </a:p>
          <a:p>
            <a:pPr indent="0"/>
            <a:r>
              <a:rPr lang="en-US" sz="2400" b="1" dirty="0">
                <a:solidFill>
                  <a:schemeClr val="bg1"/>
                </a:solidFill>
                <a:latin typeface="+mj-ea"/>
                <a:ea typeface="+mj-ea"/>
                <a:cs typeface="+mj-ea"/>
              </a:rPr>
              <a:t>3) </a:t>
            </a:r>
            <a:r>
              <a:rPr lang="zh-CN" sz="2400" b="1" dirty="0">
                <a:solidFill>
                  <a:schemeClr val="bg1"/>
                </a:solidFill>
                <a:latin typeface="+mj-ea"/>
                <a:ea typeface="+mj-ea"/>
                <a:cs typeface="+mj-ea"/>
              </a:rPr>
              <a:t>艺术品交易（</a:t>
            </a:r>
            <a:r>
              <a:rPr lang="en-US" sz="2400" b="1" dirty="0">
                <a:solidFill>
                  <a:schemeClr val="bg1"/>
                </a:solidFill>
                <a:latin typeface="+mj-ea"/>
                <a:ea typeface="+mj-ea"/>
                <a:cs typeface="+mj-ea"/>
              </a:rPr>
              <a:t>Shop</a:t>
            </a:r>
            <a:r>
              <a:rPr lang="zh-CN" sz="2400" b="1" dirty="0">
                <a:solidFill>
                  <a:schemeClr val="bg1"/>
                </a:solidFill>
                <a:latin typeface="+mj-ea"/>
                <a:ea typeface="+mj-ea"/>
                <a:cs typeface="+mj-ea"/>
              </a:rPr>
              <a:t>）类似于淘宝的形式，购买方式包括但不仅限于：预购、直购等。</a:t>
            </a:r>
            <a:endParaRPr lang="zh-CN" altLang="en-US" sz="2400" b="1" dirty="0">
              <a:solidFill>
                <a:schemeClr val="bg1"/>
              </a:solidFill>
              <a:latin typeface="+mj-ea"/>
              <a:ea typeface="+mj-ea"/>
              <a:cs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0" y="0"/>
            <a:ext cx="12192000" cy="6858000"/>
          </a:xfrm>
          <a:prstGeom prst="rect">
            <a:avLst/>
          </a:prstGeom>
        </p:spPr>
      </p:pic>
      <p:pic>
        <p:nvPicPr>
          <p:cNvPr id="6" name="图片 5"/>
          <p:cNvPicPr>
            <a:picLocks noChangeAspect="1"/>
          </p:cNvPicPr>
          <p:nvPr/>
        </p:nvPicPr>
        <p:blipFill>
          <a:blip r:embed="rId3" cstate="screen"/>
          <a:stretch>
            <a:fillRect/>
          </a:stretch>
        </p:blipFill>
        <p:spPr>
          <a:xfrm>
            <a:off x="0" y="0"/>
            <a:ext cx="12192000" cy="5996380"/>
          </a:xfrm>
          <a:prstGeom prst="rect">
            <a:avLst/>
          </a:prstGeom>
        </p:spPr>
      </p:pic>
      <p:sp>
        <p:nvSpPr>
          <p:cNvPr id="9" name="矩形 8"/>
          <p:cNvSpPr/>
          <p:nvPr/>
        </p:nvSpPr>
        <p:spPr>
          <a:xfrm>
            <a:off x="550220" y="617574"/>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644188" y="477737"/>
            <a:ext cx="2903622" cy="582015"/>
            <a:chOff x="1459832" y="2326104"/>
            <a:chExt cx="4283242" cy="513348"/>
          </a:xfrm>
        </p:grpSpPr>
        <p:pic>
          <p:nvPicPr>
            <p:cNvPr id="11" name="图片 10"/>
            <p:cNvPicPr>
              <a:picLocks noChangeAspect="1"/>
            </p:cNvPicPr>
            <p:nvPr/>
          </p:nvPicPr>
          <p:blipFill>
            <a:blip r:embed="rId4"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2" name="文本框 11"/>
            <p:cNvSpPr txBox="1"/>
            <p:nvPr/>
          </p:nvSpPr>
          <p:spPr>
            <a:xfrm>
              <a:off x="1722129" y="2379179"/>
              <a:ext cx="3758651" cy="406059"/>
            </a:xfrm>
            <a:prstGeom prst="rect">
              <a:avLst/>
            </a:prstGeom>
            <a:noFill/>
          </p:spPr>
          <p:txBody>
            <a:bodyPr wrap="square" rtlCol="0">
              <a:spAutoFit/>
            </a:bodyPr>
            <a:lstStyle/>
            <a:p>
              <a:pPr algn="ctr"/>
              <a:r>
                <a:rPr lang="en-US" altLang="zh-CN" sz="2400" dirty="0">
                  <a:solidFill>
                    <a:srgbClr val="354964"/>
                  </a:solidFill>
                  <a:latin typeface="文悦古体仿宋 (非商业用途)" pitchFamily="50" charset="-122"/>
                  <a:ea typeface="文悦古体仿宋 (非商业用途)" pitchFamily="50" charset="-122"/>
                </a:rPr>
                <a:t>3.</a:t>
              </a:r>
              <a:r>
                <a:rPr lang="zh-CN" altLang="en-US" sz="2400" dirty="0">
                  <a:solidFill>
                    <a:srgbClr val="354964"/>
                  </a:solidFill>
                  <a:latin typeface="文悦古体仿宋 (非商业用途)" pitchFamily="50" charset="-122"/>
                  <a:ea typeface="文悦古体仿宋 (非商业用途)" pitchFamily="50" charset="-122"/>
                </a:rPr>
                <a:t>目标</a:t>
              </a:r>
            </a:p>
          </p:txBody>
        </p:sp>
      </p:grpSp>
      <p:pic>
        <p:nvPicPr>
          <p:cNvPr id="14" name="图片 13"/>
          <p:cNvPicPr>
            <a:picLocks noChangeAspect="1"/>
          </p:cNvPicPr>
          <p:nvPr/>
        </p:nvPicPr>
        <p:blipFill>
          <a:blip r:embed="rId5" cstate="screen"/>
          <a:stretch>
            <a:fillRect/>
          </a:stretch>
        </p:blipFill>
        <p:spPr>
          <a:xfrm>
            <a:off x="854966" y="1630906"/>
            <a:ext cx="3473674" cy="3446812"/>
          </a:xfrm>
          <a:prstGeom prst="rect">
            <a:avLst/>
          </a:prstGeom>
        </p:spPr>
      </p:pic>
      <p:pic>
        <p:nvPicPr>
          <p:cNvPr id="16" name="图片 15"/>
          <p:cNvPicPr>
            <a:picLocks noChangeAspect="1"/>
          </p:cNvPicPr>
          <p:nvPr/>
        </p:nvPicPr>
        <p:blipFill>
          <a:blip r:embed="rId6" cstate="screen"/>
          <a:stretch>
            <a:fillRect/>
          </a:stretch>
        </p:blipFill>
        <p:spPr>
          <a:xfrm>
            <a:off x="8237246" y="1781825"/>
            <a:ext cx="3215708" cy="3295893"/>
          </a:xfrm>
          <a:prstGeom prst="rect">
            <a:avLst/>
          </a:prstGeom>
        </p:spPr>
      </p:pic>
      <p:pic>
        <p:nvPicPr>
          <p:cNvPr id="17" name="图片占位符 44"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ChangeAspect="1"/>
          </p:cNvPicPr>
          <p:nvPr/>
        </p:nvPicPr>
        <p:blipFill>
          <a:blip r:embed="rId7" cstate="screen"/>
          <a:srcRect/>
          <a:stretch>
            <a:fillRect/>
          </a:stretch>
        </p:blipFill>
        <p:spPr>
          <a:xfrm>
            <a:off x="9126008" y="2521313"/>
            <a:ext cx="1436913" cy="1436913"/>
          </a:xfrm>
          <a:custGeom>
            <a:avLst/>
            <a:gdLst>
              <a:gd name="connsiteX0" fmla="*/ 463768 w 927536"/>
              <a:gd name="connsiteY0" fmla="*/ 0 h 927536"/>
              <a:gd name="connsiteX1" fmla="*/ 927536 w 927536"/>
              <a:gd name="connsiteY1" fmla="*/ 463768 h 927536"/>
              <a:gd name="connsiteX2" fmla="*/ 463768 w 927536"/>
              <a:gd name="connsiteY2" fmla="*/ 927536 h 927536"/>
              <a:gd name="connsiteX3" fmla="*/ 0 w 927536"/>
              <a:gd name="connsiteY3" fmla="*/ 463768 h 927536"/>
              <a:gd name="connsiteX4" fmla="*/ 463768 w 927536"/>
              <a:gd name="connsiteY4" fmla="*/ 0 h 927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36" h="927536">
                <a:moveTo>
                  <a:pt x="463768" y="0"/>
                </a:moveTo>
                <a:cubicBezTo>
                  <a:pt x="719900" y="0"/>
                  <a:pt x="927536" y="207636"/>
                  <a:pt x="927536" y="463768"/>
                </a:cubicBezTo>
                <a:cubicBezTo>
                  <a:pt x="927536" y="719900"/>
                  <a:pt x="719900" y="927536"/>
                  <a:pt x="463768" y="927536"/>
                </a:cubicBezTo>
                <a:cubicBezTo>
                  <a:pt x="207636" y="927536"/>
                  <a:pt x="0" y="719900"/>
                  <a:pt x="0" y="463768"/>
                </a:cubicBezTo>
                <a:cubicBezTo>
                  <a:pt x="0" y="207636"/>
                  <a:pt x="207636" y="0"/>
                  <a:pt x="463768" y="0"/>
                </a:cubicBezTo>
                <a:close/>
              </a:path>
            </a:pathLst>
          </a:custGeom>
        </p:spPr>
      </p:pic>
      <p:pic>
        <p:nvPicPr>
          <p:cNvPr id="18" name="图片占位符 4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ChangeAspect="1"/>
          </p:cNvPicPr>
          <p:nvPr/>
        </p:nvPicPr>
        <p:blipFill>
          <a:blip r:embed="rId8" cstate="screen"/>
          <a:srcRect/>
          <a:stretch>
            <a:fillRect/>
          </a:stretch>
        </p:blipFill>
        <p:spPr>
          <a:xfrm>
            <a:off x="1796511" y="2608550"/>
            <a:ext cx="1436913" cy="1436913"/>
          </a:xfrm>
          <a:custGeom>
            <a:avLst/>
            <a:gdLst>
              <a:gd name="connsiteX0" fmla="*/ 463768 w 927536"/>
              <a:gd name="connsiteY0" fmla="*/ 0 h 927536"/>
              <a:gd name="connsiteX1" fmla="*/ 927536 w 927536"/>
              <a:gd name="connsiteY1" fmla="*/ 463768 h 927536"/>
              <a:gd name="connsiteX2" fmla="*/ 463768 w 927536"/>
              <a:gd name="connsiteY2" fmla="*/ 927536 h 927536"/>
              <a:gd name="connsiteX3" fmla="*/ 0 w 927536"/>
              <a:gd name="connsiteY3" fmla="*/ 463768 h 927536"/>
              <a:gd name="connsiteX4" fmla="*/ 463768 w 927536"/>
              <a:gd name="connsiteY4" fmla="*/ 0 h 927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36" h="927536">
                <a:moveTo>
                  <a:pt x="463768" y="0"/>
                </a:moveTo>
                <a:cubicBezTo>
                  <a:pt x="719900" y="0"/>
                  <a:pt x="927536" y="207636"/>
                  <a:pt x="927536" y="463768"/>
                </a:cubicBezTo>
                <a:cubicBezTo>
                  <a:pt x="927536" y="719900"/>
                  <a:pt x="719900" y="927536"/>
                  <a:pt x="463768" y="927536"/>
                </a:cubicBezTo>
                <a:cubicBezTo>
                  <a:pt x="207636" y="927536"/>
                  <a:pt x="0" y="719900"/>
                  <a:pt x="0" y="463768"/>
                </a:cubicBezTo>
                <a:cubicBezTo>
                  <a:pt x="0" y="207636"/>
                  <a:pt x="207636" y="0"/>
                  <a:pt x="463768" y="0"/>
                </a:cubicBezTo>
                <a:close/>
              </a:path>
            </a:pathLst>
          </a:custGeom>
        </p:spPr>
      </p:pic>
      <p:sp>
        <p:nvSpPr>
          <p:cNvPr id="25" name="TextBox 56"/>
          <p:cNvSpPr txBox="1"/>
          <p:nvPr/>
        </p:nvSpPr>
        <p:spPr>
          <a:xfrm>
            <a:off x="4244515" y="1794734"/>
            <a:ext cx="3894455" cy="3539430"/>
          </a:xfrm>
          <a:prstGeom prst="rect">
            <a:avLst/>
          </a:prstGeom>
          <a:noFill/>
        </p:spPr>
        <p:txBody>
          <a:bodyPr wrap="square" rtlCol="0">
            <a:spAutoFit/>
          </a:bodyPr>
          <a:lstStyle/>
          <a:p>
            <a:r>
              <a:rPr lang="zh-CN" altLang="en-US" sz="1600" b="1" dirty="0">
                <a:solidFill>
                  <a:schemeClr val="bg1"/>
                </a:solidFill>
                <a:latin typeface="+mj-lt"/>
              </a:rPr>
              <a:t>        实现艺术爱好者可以在我们的app上欣赏分享艺术品并可以进行线上艺术品交易以及艺术同好之间的方便交流</a:t>
            </a:r>
            <a:endParaRPr lang="en-US" altLang="zh-CN" sz="1600" b="1" dirty="0">
              <a:solidFill>
                <a:schemeClr val="bg1"/>
              </a:solidFill>
              <a:latin typeface="+mj-lt"/>
            </a:endParaRPr>
          </a:p>
          <a:p>
            <a:endParaRPr lang="zh-CN" altLang="en-US" sz="1600" b="1" dirty="0">
              <a:solidFill>
                <a:schemeClr val="bg1"/>
              </a:solidFill>
              <a:latin typeface="+mj-lt"/>
            </a:endParaRPr>
          </a:p>
          <a:p>
            <a:r>
              <a:rPr lang="zh-CN" altLang="en-US" sz="1600" b="1" dirty="0">
                <a:solidFill>
                  <a:schemeClr val="bg1"/>
                </a:solidFill>
                <a:latin typeface="+mj-lt"/>
              </a:rPr>
              <a:t>        对于原创艺术作者群体而言，目标是通过AR技术以及文字图片视频等方式更加全面细致的展现自己的作品，并可以进行艺术品金钱交易自身获得利益</a:t>
            </a:r>
            <a:endParaRPr lang="en-US" altLang="zh-CN" sz="1600" b="1" dirty="0">
              <a:solidFill>
                <a:schemeClr val="bg1"/>
              </a:solidFill>
              <a:latin typeface="+mj-lt"/>
            </a:endParaRPr>
          </a:p>
          <a:p>
            <a:endParaRPr lang="zh-CN" altLang="en-US" sz="1600" b="1" dirty="0">
              <a:solidFill>
                <a:schemeClr val="bg1"/>
              </a:solidFill>
              <a:latin typeface="+mj-lt"/>
            </a:endParaRPr>
          </a:p>
          <a:p>
            <a:r>
              <a:rPr lang="zh-CN" altLang="en-US" sz="1600" b="1" dirty="0">
                <a:solidFill>
                  <a:schemeClr val="bg1"/>
                </a:solidFill>
                <a:latin typeface="+mj-lt"/>
              </a:rPr>
              <a:t>        对于艺术爱好者而言，目标是可以方便细致的欣赏新颖鲜活的艺术作品并可以在社区当中分享自己的观点以及爱好展示找到与自己志同道合的艺术同好，在欣赏艺术品的同时遇到心仪的可以直接购买。</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4" cstate="screen"/>
          <a:stretch>
            <a:fillRect/>
          </a:stretch>
        </p:blipFill>
        <p:spPr>
          <a:xfrm>
            <a:off x="0" y="0"/>
            <a:ext cx="12192000" cy="6858000"/>
          </a:xfrm>
          <a:prstGeom prst="rect">
            <a:avLst/>
          </a:prstGeom>
        </p:spPr>
      </p:pic>
      <p:pic>
        <p:nvPicPr>
          <p:cNvPr id="31" name="图片 30"/>
          <p:cNvPicPr>
            <a:picLocks noChangeAspect="1"/>
          </p:cNvPicPr>
          <p:nvPr/>
        </p:nvPicPr>
        <p:blipFill>
          <a:blip r:embed="rId5" cstate="screen"/>
          <a:stretch>
            <a:fillRect/>
          </a:stretch>
        </p:blipFill>
        <p:spPr>
          <a:xfrm>
            <a:off x="0" y="0"/>
            <a:ext cx="12192000" cy="5996380"/>
          </a:xfrm>
          <a:prstGeom prst="rect">
            <a:avLst/>
          </a:prstGeom>
        </p:spPr>
      </p:pic>
      <p:sp>
        <p:nvSpPr>
          <p:cNvPr id="34" name="矩形 33"/>
          <p:cNvSpPr/>
          <p:nvPr/>
        </p:nvSpPr>
        <p:spPr>
          <a:xfrm>
            <a:off x="501650" y="719455"/>
            <a:ext cx="11016615" cy="5916295"/>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4644188" y="477737"/>
            <a:ext cx="2903622" cy="582015"/>
            <a:chOff x="1459832" y="2326104"/>
            <a:chExt cx="4283242" cy="513348"/>
          </a:xfrm>
        </p:grpSpPr>
        <p:pic>
          <p:nvPicPr>
            <p:cNvPr id="36" name="图片 35"/>
            <p:cNvPicPr>
              <a:picLocks noChangeAspect="1"/>
            </p:cNvPicPr>
            <p:nvPr/>
          </p:nvPicPr>
          <p:blipFill>
            <a:blip r:embed="rId6" cstate="screen"/>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7" name="文本框 36"/>
            <p:cNvSpPr txBox="1"/>
            <p:nvPr/>
          </p:nvSpPr>
          <p:spPr>
            <a:xfrm>
              <a:off x="1722129" y="2379179"/>
              <a:ext cx="3758651"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5.</a:t>
              </a:r>
              <a:r>
                <a:rPr lang="zh-CN" sz="2400" dirty="0">
                  <a:solidFill>
                    <a:srgbClr val="354964"/>
                  </a:solidFill>
                  <a:latin typeface="文悦古体仿宋 (非商业用途)" pitchFamily="50" charset="-122"/>
                  <a:ea typeface="文悦古体仿宋 (非商业用途)" pitchFamily="50" charset="-122"/>
                </a:rPr>
                <a:t>人员介绍</a:t>
              </a:r>
            </a:p>
          </p:txBody>
        </p:sp>
      </p:grpSp>
      <p:sp>
        <p:nvSpPr>
          <p:cNvPr id="28" name="Freeform: Shape 2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SpPr/>
          <p:nvPr/>
        </p:nvSpPr>
        <p:spPr>
          <a:xfrm rot="20700000">
            <a:off x="5276537" y="-810608"/>
            <a:ext cx="7670362" cy="6791702"/>
          </a:xfrm>
          <a:custGeom>
            <a:avLst/>
            <a:gdLst>
              <a:gd name="connsiteX0" fmla="*/ 2755838 w 5347554"/>
              <a:gd name="connsiteY0" fmla="*/ 1062 h 4734979"/>
              <a:gd name="connsiteX1" fmla="*/ 3553967 w 5347554"/>
              <a:gd name="connsiteY1" fmla="*/ 114424 h 4734979"/>
              <a:gd name="connsiteX2" fmla="*/ 4220987 w 5347554"/>
              <a:gd name="connsiteY2" fmla="*/ 370428 h 4734979"/>
              <a:gd name="connsiteX3" fmla="*/ 5052000 w 5347554"/>
              <a:gd name="connsiteY3" fmla="*/ 1166641 h 4734979"/>
              <a:gd name="connsiteX4" fmla="*/ 5131294 w 5347554"/>
              <a:gd name="connsiteY4" fmla="*/ 2153186 h 4734979"/>
              <a:gd name="connsiteX5" fmla="*/ 5048828 w 5347554"/>
              <a:gd name="connsiteY5" fmla="*/ 2232489 h 4734979"/>
              <a:gd name="connsiteX6" fmla="*/ 5204246 w 5347554"/>
              <a:gd name="connsiteY6" fmla="*/ 2283243 h 4734979"/>
              <a:gd name="connsiteX7" fmla="*/ 5283541 w 5347554"/>
              <a:gd name="connsiteY7" fmla="*/ 2470402 h 4734979"/>
              <a:gd name="connsiteX8" fmla="*/ 5346977 w 5347554"/>
              <a:gd name="connsiteY8" fmla="*/ 2746380 h 4734979"/>
              <a:gd name="connsiteX9" fmla="*/ 5121779 w 5347554"/>
              <a:gd name="connsiteY9" fmla="*/ 2895473 h 4734979"/>
              <a:gd name="connsiteX10" fmla="*/ 4994907 w 5347554"/>
              <a:gd name="connsiteY10" fmla="*/ 2914505 h 4734979"/>
              <a:gd name="connsiteX11" fmla="*/ 5039312 w 5347554"/>
              <a:gd name="connsiteY11" fmla="*/ 3123868 h 4734979"/>
              <a:gd name="connsiteX12" fmla="*/ 4991735 w 5347554"/>
              <a:gd name="connsiteY12" fmla="*/ 3215861 h 4734979"/>
              <a:gd name="connsiteX13" fmla="*/ 5194731 w 5347554"/>
              <a:gd name="connsiteY13" fmla="*/ 4170684 h 4734979"/>
              <a:gd name="connsiteX14" fmla="*/ 4731647 w 5347554"/>
              <a:gd name="connsiteY14" fmla="*/ 4491072 h 4734979"/>
              <a:gd name="connsiteX15" fmla="*/ 3830856 w 5347554"/>
              <a:gd name="connsiteY15" fmla="*/ 4697263 h 4734979"/>
              <a:gd name="connsiteX16" fmla="*/ 2803192 w 5347554"/>
              <a:gd name="connsiteY16" fmla="*/ 4722640 h 4734979"/>
              <a:gd name="connsiteX17" fmla="*/ 2273500 w 5347554"/>
              <a:gd name="connsiteY17" fmla="*/ 4722640 h 4734979"/>
              <a:gd name="connsiteX18" fmla="*/ 1826276 w 5347554"/>
              <a:gd name="connsiteY18" fmla="*/ 4675058 h 4734979"/>
              <a:gd name="connsiteX19" fmla="*/ 345044 w 5347554"/>
              <a:gd name="connsiteY19" fmla="*/ 4221438 h 4734979"/>
              <a:gd name="connsiteX20" fmla="*/ 456057 w 5347554"/>
              <a:gd name="connsiteY20" fmla="*/ 3291993 h 4734979"/>
              <a:gd name="connsiteX21" fmla="*/ 475088 w 5347554"/>
              <a:gd name="connsiteY21" fmla="*/ 3288821 h 4734979"/>
              <a:gd name="connsiteX22" fmla="*/ 557555 w 5347554"/>
              <a:gd name="connsiteY22" fmla="*/ 3139729 h 4734979"/>
              <a:gd name="connsiteX23" fmla="*/ 475088 w 5347554"/>
              <a:gd name="connsiteY23" fmla="*/ 3158762 h 4734979"/>
              <a:gd name="connsiteX24" fmla="*/ 256233 w 5347554"/>
              <a:gd name="connsiteY24" fmla="*/ 3149246 h 4734979"/>
              <a:gd name="connsiteX25" fmla="*/ 15176 w 5347554"/>
              <a:gd name="connsiteY25" fmla="*/ 2911333 h 4734979"/>
              <a:gd name="connsiteX26" fmla="*/ 2489 w 5347554"/>
              <a:gd name="connsiteY26" fmla="*/ 2863751 h 4734979"/>
              <a:gd name="connsiteX27" fmla="*/ 151564 w 5347554"/>
              <a:gd name="connsiteY27" fmla="*/ 2743208 h 4734979"/>
              <a:gd name="connsiteX28" fmla="*/ 183281 w 5347554"/>
              <a:gd name="connsiteY28" fmla="*/ 2651216 h 4734979"/>
              <a:gd name="connsiteX29" fmla="*/ 126189 w 5347554"/>
              <a:gd name="connsiteY29" fmla="*/ 2517984 h 4734979"/>
              <a:gd name="connsiteX30" fmla="*/ 395793 w 5347554"/>
              <a:gd name="connsiteY30" fmla="*/ 2302277 h 4734979"/>
              <a:gd name="connsiteX31" fmla="*/ 281608 w 5347554"/>
              <a:gd name="connsiteY31" fmla="*/ 2137324 h 4734979"/>
              <a:gd name="connsiteX32" fmla="*/ 278436 w 5347554"/>
              <a:gd name="connsiteY32" fmla="*/ 2137324 h 4734979"/>
              <a:gd name="connsiteX33" fmla="*/ 275265 w 5347554"/>
              <a:gd name="connsiteY33" fmla="*/ 2124636 h 4734979"/>
              <a:gd name="connsiteX34" fmla="*/ 462401 w 5347554"/>
              <a:gd name="connsiteY34" fmla="*/ 1065132 h 4734979"/>
              <a:gd name="connsiteX35" fmla="*/ 1439316 w 5347554"/>
              <a:gd name="connsiteY35" fmla="*/ 230852 h 4734979"/>
              <a:gd name="connsiteX36" fmla="*/ 2755838 w 5347554"/>
              <a:gd name="connsiteY36" fmla="*/ 1062 h 473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347554" h="4734979">
                <a:moveTo>
                  <a:pt x="2755838" y="1062"/>
                </a:moveTo>
                <a:cubicBezTo>
                  <a:pt x="3025284" y="7719"/>
                  <a:pt x="3293984" y="45671"/>
                  <a:pt x="3553967" y="114424"/>
                </a:cubicBezTo>
                <a:cubicBezTo>
                  <a:pt x="3785063" y="175537"/>
                  <a:pt x="4009269" y="260988"/>
                  <a:pt x="4220987" y="370428"/>
                </a:cubicBezTo>
                <a:cubicBezTo>
                  <a:pt x="4569885" y="551241"/>
                  <a:pt x="4871207" y="811358"/>
                  <a:pt x="5052000" y="1166641"/>
                </a:cubicBezTo>
                <a:cubicBezTo>
                  <a:pt x="5191559" y="1442620"/>
                  <a:pt x="5369179" y="1883551"/>
                  <a:pt x="5131294" y="2153186"/>
                </a:cubicBezTo>
                <a:cubicBezTo>
                  <a:pt x="5105920" y="2181735"/>
                  <a:pt x="5080546" y="2207112"/>
                  <a:pt x="5048828" y="2232489"/>
                </a:cubicBezTo>
                <a:cubicBezTo>
                  <a:pt x="5099576" y="2229317"/>
                  <a:pt x="5153497" y="2242006"/>
                  <a:pt x="5204246" y="2283243"/>
                </a:cubicBezTo>
                <a:cubicBezTo>
                  <a:pt x="5264511" y="2333999"/>
                  <a:pt x="5267682" y="2400614"/>
                  <a:pt x="5283541" y="2470402"/>
                </a:cubicBezTo>
                <a:cubicBezTo>
                  <a:pt x="5305744" y="2549705"/>
                  <a:pt x="5353321" y="2660732"/>
                  <a:pt x="5346977" y="2746380"/>
                </a:cubicBezTo>
                <a:cubicBezTo>
                  <a:pt x="5340634" y="2857406"/>
                  <a:pt x="5210590" y="2882783"/>
                  <a:pt x="5121779" y="2895473"/>
                </a:cubicBezTo>
                <a:cubicBezTo>
                  <a:pt x="5077374" y="2904989"/>
                  <a:pt x="4991735" y="2914505"/>
                  <a:pt x="4994907" y="2914505"/>
                </a:cubicBezTo>
                <a:cubicBezTo>
                  <a:pt x="4972704" y="2955743"/>
                  <a:pt x="5045655" y="3063597"/>
                  <a:pt x="5039312" y="3123868"/>
                </a:cubicBezTo>
                <a:cubicBezTo>
                  <a:pt x="5032969" y="3168279"/>
                  <a:pt x="5017110" y="3196828"/>
                  <a:pt x="4991735" y="3215861"/>
                </a:cubicBezTo>
                <a:cubicBezTo>
                  <a:pt x="5296228" y="3330060"/>
                  <a:pt x="5283541" y="3920083"/>
                  <a:pt x="5194731" y="4170684"/>
                </a:cubicBezTo>
                <a:cubicBezTo>
                  <a:pt x="5112264" y="4399079"/>
                  <a:pt x="4953674" y="4446661"/>
                  <a:pt x="4731647" y="4491072"/>
                </a:cubicBezTo>
                <a:cubicBezTo>
                  <a:pt x="4430326" y="4554515"/>
                  <a:pt x="4135349" y="4649681"/>
                  <a:pt x="3830856" y="4697263"/>
                </a:cubicBezTo>
                <a:cubicBezTo>
                  <a:pt x="3485129" y="4748017"/>
                  <a:pt x="3148918" y="4706779"/>
                  <a:pt x="2803192" y="4722640"/>
                </a:cubicBezTo>
                <a:cubicBezTo>
                  <a:pt x="2625570" y="4732157"/>
                  <a:pt x="2451121" y="4744845"/>
                  <a:pt x="2273500" y="4722640"/>
                </a:cubicBezTo>
                <a:cubicBezTo>
                  <a:pt x="2124425" y="4706779"/>
                  <a:pt x="1978522" y="4678230"/>
                  <a:pt x="1826276" y="4675058"/>
                </a:cubicBezTo>
                <a:cubicBezTo>
                  <a:pt x="1344162" y="4656025"/>
                  <a:pt x="576586" y="4754362"/>
                  <a:pt x="345044" y="4221438"/>
                </a:cubicBezTo>
                <a:cubicBezTo>
                  <a:pt x="246718" y="3993042"/>
                  <a:pt x="88127" y="3377641"/>
                  <a:pt x="456057" y="3291993"/>
                </a:cubicBezTo>
                <a:cubicBezTo>
                  <a:pt x="462401" y="3288821"/>
                  <a:pt x="468744" y="3288821"/>
                  <a:pt x="475088" y="3288821"/>
                </a:cubicBezTo>
                <a:cubicBezTo>
                  <a:pt x="487775" y="3231722"/>
                  <a:pt x="516321" y="3180967"/>
                  <a:pt x="557555" y="3139729"/>
                </a:cubicBezTo>
                <a:cubicBezTo>
                  <a:pt x="532180" y="3146073"/>
                  <a:pt x="503633" y="3155590"/>
                  <a:pt x="475088" y="3158762"/>
                </a:cubicBezTo>
                <a:cubicBezTo>
                  <a:pt x="405308" y="3165107"/>
                  <a:pt x="329185" y="3168279"/>
                  <a:pt x="256233" y="3149246"/>
                </a:cubicBezTo>
                <a:cubicBezTo>
                  <a:pt x="107158" y="3114351"/>
                  <a:pt x="113502" y="3009670"/>
                  <a:pt x="15176" y="2911333"/>
                </a:cubicBezTo>
                <a:cubicBezTo>
                  <a:pt x="2489" y="2898644"/>
                  <a:pt x="-3854" y="2879612"/>
                  <a:pt x="2489" y="2863751"/>
                </a:cubicBezTo>
                <a:cubicBezTo>
                  <a:pt x="27863" y="2793963"/>
                  <a:pt x="103987" y="2790790"/>
                  <a:pt x="151564" y="2743208"/>
                </a:cubicBezTo>
                <a:cubicBezTo>
                  <a:pt x="221343" y="2676593"/>
                  <a:pt x="208656" y="2743209"/>
                  <a:pt x="183281" y="2651216"/>
                </a:cubicBezTo>
                <a:cubicBezTo>
                  <a:pt x="167422" y="2587772"/>
                  <a:pt x="126189" y="2590944"/>
                  <a:pt x="126189" y="2517984"/>
                </a:cubicBezTo>
                <a:cubicBezTo>
                  <a:pt x="126190" y="2362548"/>
                  <a:pt x="265748" y="2295933"/>
                  <a:pt x="395793" y="2302277"/>
                </a:cubicBezTo>
                <a:cubicBezTo>
                  <a:pt x="348216" y="2254694"/>
                  <a:pt x="306982" y="2200768"/>
                  <a:pt x="281608" y="2137324"/>
                </a:cubicBezTo>
                <a:cubicBezTo>
                  <a:pt x="281608" y="2137324"/>
                  <a:pt x="281608" y="2137324"/>
                  <a:pt x="278436" y="2137324"/>
                </a:cubicBezTo>
                <a:cubicBezTo>
                  <a:pt x="278436" y="2134152"/>
                  <a:pt x="275265" y="2127808"/>
                  <a:pt x="275265" y="2124636"/>
                </a:cubicBezTo>
                <a:cubicBezTo>
                  <a:pt x="167423" y="1778870"/>
                  <a:pt x="306982" y="1369660"/>
                  <a:pt x="462401" y="1065132"/>
                </a:cubicBezTo>
                <a:cubicBezTo>
                  <a:pt x="674911" y="655923"/>
                  <a:pt x="1017466" y="398977"/>
                  <a:pt x="1439316" y="230852"/>
                </a:cubicBezTo>
                <a:cubicBezTo>
                  <a:pt x="1855615" y="65801"/>
                  <a:pt x="2306761" y="-10034"/>
                  <a:pt x="2755838" y="1062"/>
                </a:cubicBezTo>
                <a:close/>
              </a:path>
            </a:pathLst>
          </a:custGeom>
          <a:solidFill>
            <a:schemeClr val="bg1">
              <a:lumMod val="75000"/>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aphicFrame>
        <p:nvGraphicFramePr>
          <p:cNvPr id="4" name="表格 3"/>
          <p:cNvGraphicFramePr/>
          <p:nvPr>
            <p:custDataLst>
              <p:tags r:id="rId1"/>
            </p:custDataLst>
          </p:nvPr>
        </p:nvGraphicFramePr>
        <p:xfrm>
          <a:off x="645795" y="1127125"/>
          <a:ext cx="10728325" cy="5340985"/>
        </p:xfrm>
        <a:graphic>
          <a:graphicData uri="http://schemas.openxmlformats.org/drawingml/2006/table">
            <a:tbl>
              <a:tblPr firstRow="1" bandRow="1">
                <a:tableStyleId>{5940675A-B579-460E-94D1-54222C63F5DA}</a:tableStyleId>
              </a:tblPr>
              <a:tblGrid>
                <a:gridCol w="1175385">
                  <a:extLst>
                    <a:ext uri="{9D8B030D-6E8A-4147-A177-3AD203B41FA5}">
                      <a16:colId xmlns:a16="http://schemas.microsoft.com/office/drawing/2014/main" val="20000"/>
                    </a:ext>
                  </a:extLst>
                </a:gridCol>
                <a:gridCol w="2143125">
                  <a:extLst>
                    <a:ext uri="{9D8B030D-6E8A-4147-A177-3AD203B41FA5}">
                      <a16:colId xmlns:a16="http://schemas.microsoft.com/office/drawing/2014/main" val="20001"/>
                    </a:ext>
                  </a:extLst>
                </a:gridCol>
                <a:gridCol w="2823210">
                  <a:extLst>
                    <a:ext uri="{9D8B030D-6E8A-4147-A177-3AD203B41FA5}">
                      <a16:colId xmlns:a16="http://schemas.microsoft.com/office/drawing/2014/main" val="20002"/>
                    </a:ext>
                  </a:extLst>
                </a:gridCol>
                <a:gridCol w="4586605">
                  <a:extLst>
                    <a:ext uri="{9D8B030D-6E8A-4147-A177-3AD203B41FA5}">
                      <a16:colId xmlns:a16="http://schemas.microsoft.com/office/drawing/2014/main" val="20003"/>
                    </a:ext>
                  </a:extLst>
                </a:gridCol>
              </a:tblGrid>
              <a:tr h="243840">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姓名</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职位</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职称</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16025">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项目经理</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领导、执行和管理项目团队；负责制定详细工作计划及时间管理计划；负责文档审阅与完善；参与软件的设计；递交每周小组作业；负责软件的交付工作；</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手机号码：13588064845</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微信：13588064845</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钉钉：13588064845</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邮箱：31701190@stu.zucc.edu.cn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39800">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罗一焱</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配置管理员</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负责制定配置管理计划；针对项目镜像配置库的规划；搭建配置管理环境；建立和维护配置库；</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手机号码：17857688799</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微信：17857688799</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钉钉：17857688799</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邮箱：31701418@stu.zucc.edu.cn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0440">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主要设计人员/进度管理员</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负责软件的设计及并撰写软件设计报告；</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手机号码：13588214754</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微信：13588214754</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钉钉：13588214754</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邮箱：31701403@stu.zucc.edu.cn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38225">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梅肖玥</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界面原型设计师</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负责进行对软件的界面原型制作</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手机号码：15988893367</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微信：15988893367</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钉钉：15988893367</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邮箱：31701404@stu.zucc.edu.cn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22655">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汪诗怡</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界面原型设计师</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solidFill>
                            <a:schemeClr val="bg1"/>
                          </a:solidFill>
                          <a:latin typeface="宋体" panose="02010600030101010101" pitchFamily="2" charset="-122"/>
                          <a:ea typeface="宋体" panose="02010600030101010101" pitchFamily="2" charset="-122"/>
                          <a:cs typeface="宋体" panose="02010600030101010101" pitchFamily="2" charset="-122"/>
                        </a:rPr>
                        <a:t>负责进行对软件的界面原型制作</a:t>
                      </a:r>
                      <a:endParaRPr lang="en-US" altLang="en-US" sz="16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chemeClr val="bg1"/>
                          </a:solidFill>
                          <a:latin typeface="等线" panose="02010600030101010101" charset="-122"/>
                          <a:ea typeface="等线" panose="02010600030101010101" charset="-122"/>
                          <a:cs typeface="等线" panose="02010600030101010101" charset="-122"/>
                        </a:rPr>
                        <a:t>手机号码：15088777541</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微信：15088777541</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钉钉：15088777541</a:t>
                      </a:r>
                    </a:p>
                    <a:p>
                      <a:pPr indent="0">
                        <a:buNone/>
                      </a:pPr>
                      <a:r>
                        <a:rPr lang="en-US" sz="1400" b="0">
                          <a:solidFill>
                            <a:schemeClr val="bg1"/>
                          </a:solidFill>
                          <a:latin typeface="等线" panose="02010600030101010101" charset="-122"/>
                          <a:ea typeface="等线" panose="02010600030101010101" charset="-122"/>
                          <a:cs typeface="等线" panose="02010600030101010101" charset="-122"/>
                        </a:rPr>
                        <a:t>邮箱：31701237@stu.zucc.edu.cn</a:t>
                      </a:r>
                      <a:endParaRPr lang="en-US" altLang="en-US" sz="14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250" fill="hold"/>
                                        <p:tgtEl>
                                          <p:spTgt spid="28"/>
                                        </p:tgtEl>
                                        <p:attrNameLst>
                                          <p:attrName>ppt_x</p:attrName>
                                        </p:attrNameLst>
                                      </p:cBhvr>
                                      <p:tavLst>
                                        <p:tav tm="0">
                                          <p:val>
                                            <p:strVal val="1+#ppt_w/2"/>
                                          </p:val>
                                        </p:tav>
                                        <p:tav tm="100000">
                                          <p:val>
                                            <p:strVal val="#ppt_x"/>
                                          </p:val>
                                        </p:tav>
                                      </p:tavLst>
                                    </p:anim>
                                    <p:anim calcmode="lin" valueType="num">
                                      <p:cBhvr additive="base">
                                        <p:cTn id="8" dur="12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2382253" y="5280641"/>
            <a:ext cx="16555453" cy="2468885"/>
          </a:xfrm>
          <a:prstGeom prst="rect">
            <a:avLst/>
          </a:prstGeom>
        </p:spPr>
      </p:pic>
      <p:pic>
        <p:nvPicPr>
          <p:cNvPr id="20" name="图片 19"/>
          <p:cNvPicPr>
            <a:picLocks noChangeAspect="1"/>
          </p:cNvPicPr>
          <p:nvPr/>
        </p:nvPicPr>
        <p:blipFill>
          <a:blip r:embed="rId3" cstate="screen">
            <a:duotone>
              <a:prstClr val="black"/>
              <a:srgbClr val="D9C3A5">
                <a:tint val="50000"/>
                <a:satMod val="180000"/>
              </a:srgbClr>
            </a:duotone>
          </a:blip>
          <a:stretch>
            <a:fillRect/>
          </a:stretch>
        </p:blipFill>
        <p:spPr>
          <a:xfrm flipH="1">
            <a:off x="8792444" y="1444112"/>
            <a:ext cx="4539978" cy="4186345"/>
          </a:xfrm>
          <a:prstGeom prst="rect">
            <a:avLst/>
          </a:prstGeom>
        </p:spPr>
      </p:pic>
      <p:pic>
        <p:nvPicPr>
          <p:cNvPr id="19" name="图片 18"/>
          <p:cNvPicPr>
            <a:picLocks noChangeAspect="1"/>
          </p:cNvPicPr>
          <p:nvPr/>
        </p:nvPicPr>
        <p:blipFill>
          <a:blip r:embed="rId3" cstate="screen">
            <a:duotone>
              <a:prstClr val="black"/>
              <a:srgbClr val="D9C3A5">
                <a:tint val="50000"/>
                <a:satMod val="180000"/>
              </a:srgbClr>
            </a:duotone>
          </a:blip>
          <a:stretch>
            <a:fillRect/>
          </a:stretch>
        </p:blipFill>
        <p:spPr>
          <a:xfrm>
            <a:off x="-1383633" y="1846374"/>
            <a:ext cx="4539978" cy="4186345"/>
          </a:xfrm>
          <a:prstGeom prst="rect">
            <a:avLst/>
          </a:prstGeom>
        </p:spPr>
      </p:pic>
      <p:pic>
        <p:nvPicPr>
          <p:cNvPr id="9" name="图片 8"/>
          <p:cNvPicPr>
            <a:picLocks noChangeAspect="1"/>
          </p:cNvPicPr>
          <p:nvPr/>
        </p:nvPicPr>
        <p:blipFill>
          <a:blip r:embed="rId4" cstate="screen"/>
          <a:stretch>
            <a:fillRect/>
          </a:stretch>
        </p:blipFill>
        <p:spPr>
          <a:xfrm rot="10800000">
            <a:off x="-1046749" y="-4090737"/>
            <a:ext cx="14522422" cy="7628021"/>
          </a:xfrm>
          <a:prstGeom prst="rect">
            <a:avLst/>
          </a:prstGeom>
        </p:spPr>
      </p:pic>
      <p:pic>
        <p:nvPicPr>
          <p:cNvPr id="17" name="图片 16"/>
          <p:cNvPicPr>
            <a:picLocks noChangeAspect="1"/>
          </p:cNvPicPr>
          <p:nvPr/>
        </p:nvPicPr>
        <p:blipFill>
          <a:blip r:embed="rId5" cstate="screen"/>
          <a:stretch>
            <a:fillRect/>
          </a:stretch>
        </p:blipFill>
        <p:spPr>
          <a:xfrm rot="5400000">
            <a:off x="2326020" y="-2224715"/>
            <a:ext cx="7776885" cy="11471962"/>
          </a:xfrm>
          <a:prstGeom prst="rect">
            <a:avLst/>
          </a:prstGeom>
        </p:spPr>
      </p:pic>
      <p:pic>
        <p:nvPicPr>
          <p:cNvPr id="13" name="图片 12"/>
          <p:cNvPicPr>
            <a:picLocks noChangeAspect="1"/>
          </p:cNvPicPr>
          <p:nvPr/>
        </p:nvPicPr>
        <p:blipFill>
          <a:blip r:embed="rId6" cstate="screen"/>
          <a:stretch>
            <a:fillRect/>
          </a:stretch>
        </p:blipFill>
        <p:spPr>
          <a:xfrm flipH="1">
            <a:off x="3867051" y="-1358079"/>
            <a:ext cx="8611737" cy="4316724"/>
          </a:xfrm>
          <a:prstGeom prst="rect">
            <a:avLst/>
          </a:prstGeom>
        </p:spPr>
      </p:pic>
      <p:sp>
        <p:nvSpPr>
          <p:cNvPr id="25" name="文本框 24"/>
          <p:cNvSpPr txBox="1"/>
          <p:nvPr/>
        </p:nvSpPr>
        <p:spPr>
          <a:xfrm>
            <a:off x="2417234" y="2809135"/>
            <a:ext cx="7294880" cy="1322070"/>
          </a:xfrm>
          <a:prstGeom prst="rect">
            <a:avLst/>
          </a:prstGeom>
          <a:noFill/>
        </p:spPr>
        <p:txBody>
          <a:bodyPr wrap="none" rtlCol="0">
            <a:spAutoFit/>
          </a:bodyPr>
          <a:lstStyle/>
          <a:p>
            <a:pPr algn="ctr"/>
            <a:r>
              <a:rPr lang="en-US" altLang="zh-CN" sz="8000" dirty="0">
                <a:solidFill>
                  <a:srgbClr val="354964"/>
                </a:solidFill>
                <a:latin typeface="文悦古体仿宋 (非商业用途)" pitchFamily="50" charset="-122"/>
                <a:ea typeface="文悦古体仿宋 (非商业用途)" pitchFamily="50" charset="-122"/>
              </a:rPr>
              <a:t>计划安排和分工</a:t>
            </a:r>
          </a:p>
        </p:txBody>
      </p:sp>
      <p:sp>
        <p:nvSpPr>
          <p:cNvPr id="26" name="文本框 25"/>
          <p:cNvSpPr txBox="1"/>
          <p:nvPr/>
        </p:nvSpPr>
        <p:spPr>
          <a:xfrm>
            <a:off x="3842239" y="1901203"/>
            <a:ext cx="4613910" cy="1106805"/>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PART TWO</a:t>
            </a:r>
          </a:p>
        </p:txBody>
      </p:sp>
      <p:pic>
        <p:nvPicPr>
          <p:cNvPr id="28" name="图片 27"/>
          <p:cNvPicPr>
            <a:picLocks noChangeAspect="1"/>
          </p:cNvPicPr>
          <p:nvPr/>
        </p:nvPicPr>
        <p:blipFill rotWithShape="1">
          <a:blip r:embed="rId7" cstate="screen"/>
          <a:srcRect/>
          <a:stretch>
            <a:fillRect/>
          </a:stretch>
        </p:blipFill>
        <p:spPr>
          <a:xfrm>
            <a:off x="5015104" y="4648670"/>
            <a:ext cx="2538290" cy="58676"/>
          </a:xfrm>
          <a:prstGeom prst="rect">
            <a:avLst/>
          </a:prstGeom>
        </p:spPr>
      </p:pic>
      <p:sp>
        <p:nvSpPr>
          <p:cNvPr id="29" name="TextBox 67"/>
          <p:cNvSpPr txBox="1"/>
          <p:nvPr/>
        </p:nvSpPr>
        <p:spPr>
          <a:xfrm>
            <a:off x="3609814" y="4096216"/>
            <a:ext cx="5209293" cy="534035"/>
          </a:xfrm>
          <a:prstGeom prst="rect">
            <a:avLst/>
          </a:prstGeom>
          <a:noFill/>
        </p:spPr>
        <p:txBody>
          <a:bodyPr wrap="square" rtlCol="0">
            <a:spAutoFit/>
          </a:bodyPr>
          <a:lstStyle/>
          <a:p>
            <a:pPr algn="ctr">
              <a:lnSpc>
                <a:spcPct val="120000"/>
              </a:lnSpc>
            </a:pPr>
            <a:r>
              <a:rPr lang="en-US" sz="2400" dirty="0">
                <a:solidFill>
                  <a:schemeClr val="tx1">
                    <a:lumMod val="50000"/>
                    <a:lumOff val="50000"/>
                  </a:schemeClr>
                </a:solidFill>
                <a:latin typeface="Castro Script PERSONAL USE ONLY" panose="02000000000000000000" pitchFamily="2" charset="0"/>
              </a:rPr>
              <a:t>uxd202005</a:t>
            </a:r>
          </a:p>
        </p:txBody>
      </p:sp>
      <p:pic>
        <p:nvPicPr>
          <p:cNvPr id="32" name="图片 31"/>
          <p:cNvPicPr>
            <a:picLocks noChangeAspect="1"/>
          </p:cNvPicPr>
          <p:nvPr/>
        </p:nvPicPr>
        <p:blipFill>
          <a:blip r:embed="rId8" cstate="screen"/>
          <a:stretch>
            <a:fillRect/>
          </a:stretch>
        </p:blipFill>
        <p:spPr>
          <a:xfrm>
            <a:off x="5447029" y="4805456"/>
            <a:ext cx="1297941" cy="1010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4" cstate="screen"/>
          <a:stretch>
            <a:fillRect/>
          </a:stretch>
        </p:blipFill>
        <p:spPr>
          <a:xfrm>
            <a:off x="0" y="0"/>
            <a:ext cx="12192000" cy="6858000"/>
          </a:xfrm>
          <a:prstGeom prst="rect">
            <a:avLst/>
          </a:prstGeom>
        </p:spPr>
      </p:pic>
      <p:pic>
        <p:nvPicPr>
          <p:cNvPr id="32" name="图片 31"/>
          <p:cNvPicPr>
            <a:picLocks noChangeAspect="1"/>
          </p:cNvPicPr>
          <p:nvPr/>
        </p:nvPicPr>
        <p:blipFill>
          <a:blip r:embed="rId5" cstate="screen"/>
          <a:stretch>
            <a:fillRect/>
          </a:stretch>
        </p:blipFill>
        <p:spPr>
          <a:xfrm>
            <a:off x="0" y="0"/>
            <a:ext cx="12192000" cy="5996380"/>
          </a:xfrm>
          <a:prstGeom prst="rect">
            <a:avLst/>
          </a:prstGeom>
        </p:spPr>
      </p:pic>
      <p:sp>
        <p:nvSpPr>
          <p:cNvPr id="33" name="矩形 32"/>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3915843" y="477737"/>
            <a:ext cx="4225925" cy="582295"/>
            <a:chOff x="385423" y="2326104"/>
            <a:chExt cx="6233821" cy="513595"/>
          </a:xfrm>
        </p:grpSpPr>
        <p:pic>
          <p:nvPicPr>
            <p:cNvPr id="37" name="图片 36"/>
            <p:cNvPicPr>
              <a:picLocks noChangeAspect="1"/>
            </p:cNvPicPr>
            <p:nvPr/>
          </p:nvPicPr>
          <p:blipFill>
            <a:blip r:embed="rId6" cstate="screen"/>
            <a:stretch>
              <a:fillRect/>
            </a:stretch>
          </p:blipFill>
          <p:spPr>
            <a:xfrm>
              <a:off x="385423" y="2326104"/>
              <a:ext cx="6233821" cy="513595"/>
            </a:xfrm>
            <a:prstGeom prst="rect">
              <a:avLst/>
            </a:prstGeom>
            <a:effectLst>
              <a:outerShdw blurRad="50800" dist="38100" dir="5400000" algn="t" rotWithShape="0">
                <a:prstClr val="black">
                  <a:alpha val="40000"/>
                </a:prstClr>
              </a:outerShdw>
            </a:effectLst>
          </p:spPr>
        </p:pic>
        <p:sp>
          <p:nvSpPr>
            <p:cNvPr id="38" name="文本框 37"/>
            <p:cNvSpPr txBox="1"/>
            <p:nvPr/>
          </p:nvSpPr>
          <p:spPr>
            <a:xfrm>
              <a:off x="924969" y="2379312"/>
              <a:ext cx="5588426" cy="406059"/>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a:t>
              </a:r>
              <a:r>
                <a:rPr lang="zh-CN" altLang="en-US" sz="2400" dirty="0">
                  <a:solidFill>
                    <a:srgbClr val="354964"/>
                  </a:solidFill>
                  <a:latin typeface="文悦古体仿宋 (非商业用途)" pitchFamily="50" charset="-122"/>
                  <a:ea typeface="文悦古体仿宋 (非商业用途)" pitchFamily="50" charset="-122"/>
                </a:rPr>
                <a:t>主要任务分解与负责人</a:t>
              </a:r>
            </a:p>
          </p:txBody>
        </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5794375" y="1325704"/>
            <a:ext cx="603250" cy="0"/>
            <a:chOff x="7150100" y="3662052"/>
            <a:chExt cx="603250" cy="0"/>
          </a:xfrm>
        </p:grpSpPr>
        <p:cxnSp>
          <p:nvCxnSpPr>
            <p:cNvPr id="3" name="Straight Connector 2"/>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8" name="图片占位符 17"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PicPr>
            <a:picLocks noGrp="1" noChangeAspect="1"/>
          </p:cNvPicPr>
          <p:nvPr>
            <p:ph type="pic" sz="quarter" idx="10"/>
          </p:nvPr>
        </p:nvPicPr>
        <p:blipFill>
          <a:blip r:embed="rId7" cstate="screen"/>
          <a:srcRect/>
          <a:stretch>
            <a:fillRect/>
          </a:stretch>
        </p:blipFill>
        <p:spPr>
          <a:xfrm>
            <a:off x="1043678" y="1430470"/>
            <a:ext cx="2714171" cy="3425372"/>
          </a:xfrm>
        </p:spPr>
      </p:pic>
      <p:grpSp>
        <p:nvGrpSpPr>
          <p:cNvPr id="36" name="Group 35"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p:cNvGrpSpPr/>
          <p:nvPr/>
        </p:nvGrpSpPr>
        <p:grpSpPr>
          <a:xfrm>
            <a:off x="784194" y="1288150"/>
            <a:ext cx="571688" cy="571688"/>
            <a:chOff x="1277258" y="3143156"/>
            <a:chExt cx="571688" cy="571688"/>
          </a:xfrm>
          <a:solidFill>
            <a:srgbClr val="D6B78F"/>
          </a:solidFill>
        </p:grpSpPr>
        <p:sp>
          <p:nvSpPr>
            <p:cNvPr id="31" name="Oval 30"/>
            <p:cNvSpPr/>
            <p:nvPr/>
          </p:nvSpPr>
          <p:spPr>
            <a:xfrm>
              <a:off x="1277258" y="3143156"/>
              <a:ext cx="571688" cy="571688"/>
            </a:xfrm>
            <a:prstGeom prst="ellipse">
              <a:avLst/>
            </a:prstGeom>
            <a:grpFill/>
            <a:ln>
              <a:noFill/>
            </a:ln>
            <a:effectLst>
              <a:outerShdw blurRad="533400" dist="330200" dir="5400000" sx="62000" sy="62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23"/>
            <p:cNvSpPr>
              <a:spLocks noEditPoints="1"/>
            </p:cNvSpPr>
            <p:nvPr/>
          </p:nvSpPr>
          <p:spPr bwMode="auto">
            <a:xfrm>
              <a:off x="1435252" y="3286869"/>
              <a:ext cx="255700" cy="284263"/>
            </a:xfrm>
            <a:custGeom>
              <a:avLst/>
              <a:gdLst>
                <a:gd name="T0" fmla="*/ 97 w 191"/>
                <a:gd name="T1" fmla="*/ 122 h 212"/>
                <a:gd name="T2" fmla="*/ 61 w 191"/>
                <a:gd name="T3" fmla="*/ 92 h 212"/>
                <a:gd name="T4" fmla="*/ 27 w 191"/>
                <a:gd name="T5" fmla="*/ 212 h 212"/>
                <a:gd name="T6" fmla="*/ 183 w 191"/>
                <a:gd name="T7" fmla="*/ 92 h 212"/>
                <a:gd name="T8" fmla="*/ 131 w 191"/>
                <a:gd name="T9" fmla="*/ 95 h 212"/>
                <a:gd name="T10" fmla="*/ 160 w 191"/>
                <a:gd name="T11" fmla="*/ 204 h 212"/>
                <a:gd name="T12" fmla="*/ 19 w 191"/>
                <a:gd name="T13" fmla="*/ 100 h 212"/>
                <a:gd name="T14" fmla="*/ 97 w 191"/>
                <a:gd name="T15" fmla="*/ 130 h 212"/>
                <a:gd name="T16" fmla="*/ 174 w 191"/>
                <a:gd name="T17" fmla="*/ 100 h 212"/>
                <a:gd name="T18" fmla="*/ 84 w 191"/>
                <a:gd name="T19" fmla="*/ 24 h 212"/>
                <a:gd name="T20" fmla="*/ 108 w 191"/>
                <a:gd name="T21" fmla="*/ 104 h 212"/>
                <a:gd name="T22" fmla="*/ 100 w 191"/>
                <a:gd name="T23" fmla="*/ 96 h 212"/>
                <a:gd name="T24" fmla="*/ 92 w 191"/>
                <a:gd name="T25" fmla="*/ 32 h 212"/>
                <a:gd name="T26" fmla="*/ 100 w 191"/>
                <a:gd name="T27" fmla="*/ 96 h 212"/>
                <a:gd name="T28" fmla="*/ 120 w 191"/>
                <a:gd name="T29" fmla="*/ 0 h 212"/>
                <a:gd name="T30" fmla="*/ 144 w 191"/>
                <a:gd name="T31" fmla="*/ 80 h 212"/>
                <a:gd name="T32" fmla="*/ 136 w 191"/>
                <a:gd name="T33" fmla="*/ 72 h 212"/>
                <a:gd name="T34" fmla="*/ 128 w 191"/>
                <a:gd name="T35" fmla="*/ 8 h 212"/>
                <a:gd name="T36" fmla="*/ 136 w 191"/>
                <a:gd name="T37" fmla="*/ 72 h 212"/>
                <a:gd name="T38" fmla="*/ 48 w 191"/>
                <a:gd name="T39" fmla="*/ 0 h 212"/>
                <a:gd name="T40" fmla="*/ 72 w 191"/>
                <a:gd name="T41" fmla="*/ 80 h 212"/>
                <a:gd name="T42" fmla="*/ 64 w 191"/>
                <a:gd name="T43" fmla="*/ 72 h 212"/>
                <a:gd name="T44" fmla="*/ 56 w 191"/>
                <a:gd name="T45" fmla="*/ 8 h 212"/>
                <a:gd name="T46" fmla="*/ 64 w 191"/>
                <a:gd name="T47" fmla="*/ 72 h 212"/>
                <a:gd name="T48" fmla="*/ 168 w 191"/>
                <a:gd name="T49" fmla="*/ 10 h 212"/>
                <a:gd name="T50" fmla="*/ 175 w 191"/>
                <a:gd name="T51" fmla="*/ 78 h 212"/>
                <a:gd name="T52" fmla="*/ 162 w 191"/>
                <a:gd name="T53" fmla="*/ 66 h 212"/>
                <a:gd name="T54" fmla="*/ 182 w 191"/>
                <a:gd name="T55" fmla="*/ 22 h 212"/>
                <a:gd name="T56" fmla="*/ 162 w 191"/>
                <a:gd name="T57" fmla="*/ 66 h 212"/>
                <a:gd name="T58" fmla="*/ 23 w 191"/>
                <a:gd name="T59" fmla="*/ 10 h 212"/>
                <a:gd name="T60" fmla="*/ 16 w 191"/>
                <a:gd name="T61" fmla="*/ 78 h 212"/>
                <a:gd name="T62" fmla="*/ 18 w 191"/>
                <a:gd name="T63" fmla="*/ 20 h 212"/>
                <a:gd name="T64" fmla="*/ 22 w 191"/>
                <a:gd name="T65" fmla="*/ 68 h 212"/>
                <a:gd name="T66" fmla="*/ 18 w 191"/>
                <a:gd name="T67"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1" h="212">
                  <a:moveTo>
                    <a:pt x="131" y="95"/>
                  </a:moveTo>
                  <a:cubicBezTo>
                    <a:pt x="126" y="112"/>
                    <a:pt x="113" y="122"/>
                    <a:pt x="97" y="122"/>
                  </a:cubicBezTo>
                  <a:cubicBezTo>
                    <a:pt x="80" y="122"/>
                    <a:pt x="67" y="112"/>
                    <a:pt x="62" y="95"/>
                  </a:cubicBezTo>
                  <a:cubicBezTo>
                    <a:pt x="61" y="92"/>
                    <a:pt x="61" y="92"/>
                    <a:pt x="61" y="92"/>
                  </a:cubicBezTo>
                  <a:cubicBezTo>
                    <a:pt x="10" y="92"/>
                    <a:pt x="10" y="92"/>
                    <a:pt x="10" y="92"/>
                  </a:cubicBezTo>
                  <a:cubicBezTo>
                    <a:pt x="27" y="212"/>
                    <a:pt x="27" y="212"/>
                    <a:pt x="27" y="212"/>
                  </a:cubicBezTo>
                  <a:cubicBezTo>
                    <a:pt x="167" y="212"/>
                    <a:pt x="167" y="212"/>
                    <a:pt x="167" y="212"/>
                  </a:cubicBezTo>
                  <a:cubicBezTo>
                    <a:pt x="183" y="92"/>
                    <a:pt x="183" y="92"/>
                    <a:pt x="183" y="92"/>
                  </a:cubicBezTo>
                  <a:cubicBezTo>
                    <a:pt x="132" y="92"/>
                    <a:pt x="132" y="92"/>
                    <a:pt x="132" y="92"/>
                  </a:cubicBezTo>
                  <a:lnTo>
                    <a:pt x="131" y="95"/>
                  </a:lnTo>
                  <a:close/>
                  <a:moveTo>
                    <a:pt x="174" y="100"/>
                  </a:moveTo>
                  <a:cubicBezTo>
                    <a:pt x="160" y="204"/>
                    <a:pt x="160" y="204"/>
                    <a:pt x="160" y="204"/>
                  </a:cubicBezTo>
                  <a:cubicBezTo>
                    <a:pt x="34" y="204"/>
                    <a:pt x="34" y="204"/>
                    <a:pt x="34" y="204"/>
                  </a:cubicBezTo>
                  <a:cubicBezTo>
                    <a:pt x="19" y="100"/>
                    <a:pt x="19" y="100"/>
                    <a:pt x="19" y="100"/>
                  </a:cubicBezTo>
                  <a:cubicBezTo>
                    <a:pt x="55" y="100"/>
                    <a:pt x="55" y="100"/>
                    <a:pt x="55" y="100"/>
                  </a:cubicBezTo>
                  <a:cubicBezTo>
                    <a:pt x="62" y="119"/>
                    <a:pt x="77" y="130"/>
                    <a:pt x="97" y="130"/>
                  </a:cubicBezTo>
                  <a:cubicBezTo>
                    <a:pt x="116" y="130"/>
                    <a:pt x="131" y="119"/>
                    <a:pt x="138" y="100"/>
                  </a:cubicBezTo>
                  <a:lnTo>
                    <a:pt x="174" y="100"/>
                  </a:lnTo>
                  <a:close/>
                  <a:moveTo>
                    <a:pt x="108" y="24"/>
                  </a:moveTo>
                  <a:cubicBezTo>
                    <a:pt x="84" y="24"/>
                    <a:pt x="84" y="24"/>
                    <a:pt x="84" y="24"/>
                  </a:cubicBezTo>
                  <a:cubicBezTo>
                    <a:pt x="84" y="104"/>
                    <a:pt x="84" y="104"/>
                    <a:pt x="84" y="104"/>
                  </a:cubicBezTo>
                  <a:cubicBezTo>
                    <a:pt x="108" y="104"/>
                    <a:pt x="108" y="104"/>
                    <a:pt x="108" y="104"/>
                  </a:cubicBezTo>
                  <a:lnTo>
                    <a:pt x="108" y="24"/>
                  </a:lnTo>
                  <a:close/>
                  <a:moveTo>
                    <a:pt x="100" y="96"/>
                  </a:moveTo>
                  <a:cubicBezTo>
                    <a:pt x="92" y="96"/>
                    <a:pt x="92" y="96"/>
                    <a:pt x="92" y="96"/>
                  </a:cubicBezTo>
                  <a:cubicBezTo>
                    <a:pt x="92" y="32"/>
                    <a:pt x="92" y="32"/>
                    <a:pt x="92" y="32"/>
                  </a:cubicBezTo>
                  <a:cubicBezTo>
                    <a:pt x="100" y="32"/>
                    <a:pt x="100" y="32"/>
                    <a:pt x="100" y="32"/>
                  </a:cubicBezTo>
                  <a:lnTo>
                    <a:pt x="100" y="96"/>
                  </a:lnTo>
                  <a:close/>
                  <a:moveTo>
                    <a:pt x="144" y="0"/>
                  </a:moveTo>
                  <a:cubicBezTo>
                    <a:pt x="120" y="0"/>
                    <a:pt x="120" y="0"/>
                    <a:pt x="120" y="0"/>
                  </a:cubicBezTo>
                  <a:cubicBezTo>
                    <a:pt x="120" y="80"/>
                    <a:pt x="120" y="80"/>
                    <a:pt x="120" y="80"/>
                  </a:cubicBezTo>
                  <a:cubicBezTo>
                    <a:pt x="144" y="80"/>
                    <a:pt x="144" y="80"/>
                    <a:pt x="144" y="80"/>
                  </a:cubicBezTo>
                  <a:lnTo>
                    <a:pt x="144" y="0"/>
                  </a:lnTo>
                  <a:close/>
                  <a:moveTo>
                    <a:pt x="136" y="72"/>
                  </a:moveTo>
                  <a:cubicBezTo>
                    <a:pt x="128" y="72"/>
                    <a:pt x="128" y="72"/>
                    <a:pt x="128" y="72"/>
                  </a:cubicBezTo>
                  <a:cubicBezTo>
                    <a:pt x="128" y="8"/>
                    <a:pt x="128" y="8"/>
                    <a:pt x="128" y="8"/>
                  </a:cubicBezTo>
                  <a:cubicBezTo>
                    <a:pt x="136" y="8"/>
                    <a:pt x="136" y="8"/>
                    <a:pt x="136" y="8"/>
                  </a:cubicBezTo>
                  <a:lnTo>
                    <a:pt x="136" y="72"/>
                  </a:lnTo>
                  <a:close/>
                  <a:moveTo>
                    <a:pt x="72" y="0"/>
                  </a:moveTo>
                  <a:cubicBezTo>
                    <a:pt x="48" y="0"/>
                    <a:pt x="48" y="0"/>
                    <a:pt x="48" y="0"/>
                  </a:cubicBezTo>
                  <a:cubicBezTo>
                    <a:pt x="48" y="80"/>
                    <a:pt x="48" y="80"/>
                    <a:pt x="48" y="80"/>
                  </a:cubicBezTo>
                  <a:cubicBezTo>
                    <a:pt x="72" y="80"/>
                    <a:pt x="72" y="80"/>
                    <a:pt x="72" y="80"/>
                  </a:cubicBezTo>
                  <a:lnTo>
                    <a:pt x="72" y="0"/>
                  </a:lnTo>
                  <a:close/>
                  <a:moveTo>
                    <a:pt x="64" y="72"/>
                  </a:moveTo>
                  <a:cubicBezTo>
                    <a:pt x="56" y="72"/>
                    <a:pt x="56" y="72"/>
                    <a:pt x="56" y="72"/>
                  </a:cubicBezTo>
                  <a:cubicBezTo>
                    <a:pt x="56" y="8"/>
                    <a:pt x="56" y="8"/>
                    <a:pt x="56" y="8"/>
                  </a:cubicBezTo>
                  <a:cubicBezTo>
                    <a:pt x="64" y="8"/>
                    <a:pt x="64" y="8"/>
                    <a:pt x="64" y="8"/>
                  </a:cubicBezTo>
                  <a:lnTo>
                    <a:pt x="64" y="72"/>
                  </a:lnTo>
                  <a:close/>
                  <a:moveTo>
                    <a:pt x="191" y="16"/>
                  </a:moveTo>
                  <a:cubicBezTo>
                    <a:pt x="168" y="10"/>
                    <a:pt x="168" y="10"/>
                    <a:pt x="168" y="10"/>
                  </a:cubicBezTo>
                  <a:cubicBezTo>
                    <a:pt x="152" y="72"/>
                    <a:pt x="152" y="72"/>
                    <a:pt x="152" y="72"/>
                  </a:cubicBezTo>
                  <a:cubicBezTo>
                    <a:pt x="175" y="78"/>
                    <a:pt x="175" y="78"/>
                    <a:pt x="175" y="78"/>
                  </a:cubicBezTo>
                  <a:lnTo>
                    <a:pt x="191" y="16"/>
                  </a:lnTo>
                  <a:close/>
                  <a:moveTo>
                    <a:pt x="162" y="66"/>
                  </a:moveTo>
                  <a:cubicBezTo>
                    <a:pt x="174" y="20"/>
                    <a:pt x="174" y="20"/>
                    <a:pt x="174" y="20"/>
                  </a:cubicBezTo>
                  <a:cubicBezTo>
                    <a:pt x="182" y="22"/>
                    <a:pt x="182" y="22"/>
                    <a:pt x="182" y="22"/>
                  </a:cubicBezTo>
                  <a:cubicBezTo>
                    <a:pt x="170" y="68"/>
                    <a:pt x="170" y="68"/>
                    <a:pt x="170" y="68"/>
                  </a:cubicBezTo>
                  <a:lnTo>
                    <a:pt x="162" y="66"/>
                  </a:lnTo>
                  <a:close/>
                  <a:moveTo>
                    <a:pt x="39" y="72"/>
                  </a:moveTo>
                  <a:cubicBezTo>
                    <a:pt x="23" y="10"/>
                    <a:pt x="23" y="10"/>
                    <a:pt x="23" y="10"/>
                  </a:cubicBezTo>
                  <a:cubicBezTo>
                    <a:pt x="0" y="16"/>
                    <a:pt x="0" y="16"/>
                    <a:pt x="0" y="16"/>
                  </a:cubicBezTo>
                  <a:cubicBezTo>
                    <a:pt x="16" y="78"/>
                    <a:pt x="16" y="78"/>
                    <a:pt x="16" y="78"/>
                  </a:cubicBezTo>
                  <a:lnTo>
                    <a:pt x="39" y="72"/>
                  </a:lnTo>
                  <a:close/>
                  <a:moveTo>
                    <a:pt x="18" y="20"/>
                  </a:moveTo>
                  <a:cubicBezTo>
                    <a:pt x="30" y="66"/>
                    <a:pt x="30" y="66"/>
                    <a:pt x="30" y="66"/>
                  </a:cubicBezTo>
                  <a:cubicBezTo>
                    <a:pt x="22" y="68"/>
                    <a:pt x="22" y="68"/>
                    <a:pt x="22" y="68"/>
                  </a:cubicBezTo>
                  <a:cubicBezTo>
                    <a:pt x="10" y="22"/>
                    <a:pt x="10" y="22"/>
                    <a:pt x="10" y="22"/>
                  </a:cubicBezTo>
                  <a:lnTo>
                    <a:pt x="18" y="20"/>
                  </a:lnTo>
                  <a:close/>
                </a:path>
              </a:pathLst>
            </a:custGeom>
            <a:grpFill/>
            <a:ln>
              <a:noFill/>
            </a:ln>
          </p:spPr>
          <p:txBody>
            <a:bodyPr vert="horz" wrap="square" lIns="91440" tIns="45720" rIns="91440" bIns="45720" numCol="1" anchor="t" anchorCtr="0" compatLnSpc="1"/>
            <a:lstStyle/>
            <a:p>
              <a:endParaRPr lang="en-US"/>
            </a:p>
          </p:txBody>
        </p:sp>
      </p:grpSp>
      <p:sp>
        <p:nvSpPr>
          <p:cNvPr id="1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graphicFrame>
        <p:nvGraphicFramePr>
          <p:cNvPr id="6" name="表格 5"/>
          <p:cNvGraphicFramePr/>
          <p:nvPr>
            <p:custDataLst>
              <p:tags r:id="rId1"/>
            </p:custDataLst>
          </p:nvPr>
        </p:nvGraphicFramePr>
        <p:xfrm>
          <a:off x="3915843" y="1321441"/>
          <a:ext cx="7491963" cy="3840480"/>
        </p:xfrm>
        <a:graphic>
          <a:graphicData uri="http://schemas.openxmlformats.org/drawingml/2006/table">
            <a:tbl>
              <a:tblPr firstRow="1" bandRow="1">
                <a:tableStyleId>{5940675A-B579-460E-94D1-54222C63F5DA}</a:tableStyleId>
              </a:tblPr>
              <a:tblGrid>
                <a:gridCol w="753230">
                  <a:extLst>
                    <a:ext uri="{9D8B030D-6E8A-4147-A177-3AD203B41FA5}">
                      <a16:colId xmlns:a16="http://schemas.microsoft.com/office/drawing/2014/main" val="20000"/>
                    </a:ext>
                  </a:extLst>
                </a:gridCol>
                <a:gridCol w="1905652">
                  <a:extLst>
                    <a:ext uri="{9D8B030D-6E8A-4147-A177-3AD203B41FA5}">
                      <a16:colId xmlns:a16="http://schemas.microsoft.com/office/drawing/2014/main" val="20001"/>
                    </a:ext>
                  </a:extLst>
                </a:gridCol>
                <a:gridCol w="3670283">
                  <a:extLst>
                    <a:ext uri="{9D8B030D-6E8A-4147-A177-3AD203B41FA5}">
                      <a16:colId xmlns:a16="http://schemas.microsoft.com/office/drawing/2014/main" val="20002"/>
                    </a:ext>
                  </a:extLst>
                </a:gridCol>
                <a:gridCol w="1162798">
                  <a:extLst>
                    <a:ext uri="{9D8B030D-6E8A-4147-A177-3AD203B41FA5}">
                      <a16:colId xmlns:a16="http://schemas.microsoft.com/office/drawing/2014/main" val="20003"/>
                    </a:ext>
                  </a:extLst>
                </a:gridCol>
              </a:tblGrid>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任务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前提任务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课程文件分析</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无</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案例收集与整理</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课程文件分析</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3</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愿景与可行性</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课程文件分析、案例收集与整理</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4</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项目计划</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课程文件分析、愿景与可行性</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lgn="ctr">
                        <a:buNone/>
                      </a:pPr>
                      <a:r>
                        <a:rPr lang="en-US" sz="1800" b="0">
                          <a:solidFill>
                            <a:schemeClr val="bg1"/>
                          </a:solidFill>
                          <a:latin typeface="Times New Roman" panose="02020603050405020304" charset="0"/>
                          <a:cs typeface="Times New Roman" panose="02020603050405020304" charset="0"/>
                        </a:rPr>
                        <a:t>5</a:t>
                      </a:r>
                      <a:endParaRPr lang="en-US" alt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概要设计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项目计划</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罗一焱</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lgn="ctr">
                        <a:buNone/>
                      </a:pPr>
                      <a:r>
                        <a:rPr lang="en-US" sz="1800" b="0">
                          <a:solidFill>
                            <a:schemeClr val="bg1"/>
                          </a:solidFill>
                          <a:latin typeface="Times New Roman" panose="02020603050405020304" charset="0"/>
                          <a:cs typeface="Times New Roman" panose="02020603050405020304" charset="0"/>
                        </a:rPr>
                        <a:t>6</a:t>
                      </a:r>
                      <a:endParaRPr lang="en-US" alt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访谈</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访谈</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7</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移情</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移情</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8</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I</a:t>
                      </a: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dea</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I</a:t>
                      </a: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dea</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梅肖玥</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9</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愿景与可行性、访谈、移情、</a:t>
                      </a:r>
                      <a:r>
                        <a:rPr lang="en-US" sz="1800" b="0">
                          <a:solidFill>
                            <a:schemeClr val="bg1"/>
                          </a:solidFill>
                          <a:latin typeface="Times New Roman" panose="02020603050405020304" charset="0"/>
                          <a:cs typeface="Times New Roman" panose="02020603050405020304" charset="0"/>
                        </a:rPr>
                        <a:t>I</a:t>
                      </a: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dea</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汪诗怡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10</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项目视频</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李欣飏</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11</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原型测试</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汪诗怡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12</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低保真原型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草图原型、低保真原型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罗一焱</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13</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评审</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宋体" panose="02010600030101010101" pitchFamily="2" charset="-122"/>
                          <a:ea typeface="宋体" panose="02010600030101010101" pitchFamily="2" charset="-122"/>
                          <a:cs typeface="宋体" panose="02010600030101010101" pitchFamily="2" charset="-122"/>
                        </a:rPr>
                        <a:t>项目计划，详细设计，高保真原型</a:t>
                      </a:r>
                      <a:endParaRPr lang="en-US"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chemeClr val="bg1"/>
                          </a:solidFill>
                          <a:latin typeface="宋体" panose="02010600030101010101" pitchFamily="2" charset="-122"/>
                          <a:ea typeface="宋体" panose="02010600030101010101" pitchFamily="2" charset="-122"/>
                          <a:cs typeface="宋体" panose="02010600030101010101" pitchFamily="2" charset="-122"/>
                        </a:rPr>
                        <a:t>王华怿</a:t>
                      </a:r>
                      <a:endParaRPr lang="en-US" altLang="en-US" sz="1800" b="0"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49" presetClass="entr" presetSubtype="0" decel="100000" fill="hold" nodeType="withEffect">
                                  <p:stCondLst>
                                    <p:cond delay="175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 calcmode="lin" valueType="num">
                                      <p:cBhvr>
                                        <p:cTn id="13" dur="500" fill="hold"/>
                                        <p:tgtEl>
                                          <p:spTgt spid="36"/>
                                        </p:tgtEl>
                                        <p:attrNameLst>
                                          <p:attrName>style.rotation</p:attrName>
                                        </p:attrNameLst>
                                      </p:cBhvr>
                                      <p:tavLst>
                                        <p:tav tm="0">
                                          <p:val>
                                            <p:fltVal val="360"/>
                                          </p:val>
                                        </p:tav>
                                        <p:tav tm="100000">
                                          <p:val>
                                            <p:fltVal val="0"/>
                                          </p:val>
                                        </p:tav>
                                      </p:tavLst>
                                    </p:anim>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36视频"/>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4c2c25c4-1995-4bc1-8b84-cfd0cf714770}"/>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6b8fb517-ecbb-4a07-bde7-8daab598ce9b}"/>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95898ce5-ad59-432e-81fa-f108665ad1a5}"/>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9212a13e-9bef-4c0a-9c77-76d8ba7c3dd8}"/>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8736fb1a-40ff-4ca4-91ba-51b48f60351e}"/>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1cdd9d06-b3de-43b3-b046-4357da1e7ddf}"/>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dd04ff99-8606-45b4-a655-824e6d890acc}"/>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ba401a03-770e-4e38-b5d0-c2316c11cbec}"/>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fc4bf592-4fd3-4689-a48f-430c9c72b540}"/>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e3c25778-9158-4fcc-a793-40a03c457fc3}"/>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b2d427af-5a4a-46c7-8e5b-356d6eacd471}"/>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f25203c9-959a-4284-9a90-5c1c462be0ec}"/>
</p:tagLst>
</file>

<file path=ppt/theme/theme1.xml><?xml version="1.0" encoding="utf-8"?>
<a:theme xmlns:a="http://schemas.openxmlformats.org/drawingml/2006/main" name="Office 主题​​">
  <a:themeElements>
    <a:clrScheme name="自定义 43">
      <a:dk1>
        <a:sysClr val="windowText" lastClr="000000"/>
      </a:dk1>
      <a:lt1>
        <a:sysClr val="window" lastClr="FFFFFF"/>
      </a:lt1>
      <a:dk2>
        <a:srgbClr val="323232"/>
      </a:dk2>
      <a:lt2>
        <a:srgbClr val="000000"/>
      </a:lt2>
      <a:accent1>
        <a:srgbClr val="FFC000"/>
      </a:accent1>
      <a:accent2>
        <a:srgbClr val="323232"/>
      </a:accent2>
      <a:accent3>
        <a:srgbClr val="323232"/>
      </a:accent3>
      <a:accent4>
        <a:srgbClr val="A5300F"/>
      </a:accent4>
      <a:accent5>
        <a:srgbClr val="323232"/>
      </a:accent5>
      <a:accent6>
        <a:srgbClr val="FFC000"/>
      </a:accent6>
      <a:hlink>
        <a:srgbClr val="A5300F"/>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43">
      <a:dk1>
        <a:sysClr val="windowText" lastClr="000000"/>
      </a:dk1>
      <a:lt1>
        <a:sysClr val="window" lastClr="FFFFFF"/>
      </a:lt1>
      <a:dk2>
        <a:srgbClr val="323232"/>
      </a:dk2>
      <a:lt2>
        <a:srgbClr val="000000"/>
      </a:lt2>
      <a:accent1>
        <a:srgbClr val="FFC000"/>
      </a:accent1>
      <a:accent2>
        <a:srgbClr val="323232"/>
      </a:accent2>
      <a:accent3>
        <a:srgbClr val="323232"/>
      </a:accent3>
      <a:accent4>
        <a:srgbClr val="A5300F"/>
      </a:accent4>
      <a:accent5>
        <a:srgbClr val="323232"/>
      </a:accent5>
      <a:accent6>
        <a:srgbClr val="FFC000"/>
      </a:accent6>
      <a:hlink>
        <a:srgbClr val="A5300F"/>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3878</Words>
  <Application>Microsoft Office PowerPoint</Application>
  <PresentationFormat>宽屏</PresentationFormat>
  <Paragraphs>587</Paragraphs>
  <Slides>40</Slides>
  <Notes>32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40</vt:i4>
      </vt:variant>
    </vt:vector>
  </HeadingPairs>
  <TitlesOfParts>
    <vt:vector size="49" baseType="lpstr">
      <vt:lpstr>Castro Script PERSONAL USE ONLY</vt:lpstr>
      <vt:lpstr>等线</vt:lpstr>
      <vt:lpstr>等线 Light</vt:lpstr>
      <vt:lpstr>宋体</vt:lpstr>
      <vt:lpstr>文悦古体仿宋 (非商业用途)</vt:lpstr>
      <vt:lpstr>Arial</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36视频</dc:title>
  <dc:creator>1</dc:creator>
  <cp:lastModifiedBy>1281701904@qq.com</cp:lastModifiedBy>
  <cp:revision>88</cp:revision>
  <dcterms:created xsi:type="dcterms:W3CDTF">2018-11-30T06:52:00Z</dcterms:created>
  <dcterms:modified xsi:type="dcterms:W3CDTF">2020-06-11T13:05:14Z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